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handoutMasterIdLst>
    <p:handoutMasterId r:id="rId34"/>
  </p:handoutMasterIdLst>
  <p:sldIdLst>
    <p:sldId id="258" r:id="rId2"/>
    <p:sldId id="7913" r:id="rId3"/>
    <p:sldId id="261" r:id="rId4"/>
    <p:sldId id="263" r:id="rId5"/>
    <p:sldId id="2147307950" r:id="rId6"/>
    <p:sldId id="264" r:id="rId7"/>
    <p:sldId id="265" r:id="rId8"/>
    <p:sldId id="2147307942" r:id="rId9"/>
    <p:sldId id="2147307943" r:id="rId10"/>
    <p:sldId id="2147307944" r:id="rId11"/>
    <p:sldId id="2147307945" r:id="rId12"/>
    <p:sldId id="2147307946" r:id="rId13"/>
    <p:sldId id="2147307947" r:id="rId14"/>
    <p:sldId id="2147307948" r:id="rId15"/>
    <p:sldId id="2147307949" r:id="rId16"/>
    <p:sldId id="304" r:id="rId17"/>
    <p:sldId id="308" r:id="rId18"/>
    <p:sldId id="7910" r:id="rId19"/>
    <p:sldId id="7911" r:id="rId20"/>
    <p:sldId id="7912" r:id="rId21"/>
    <p:sldId id="7915" r:id="rId22"/>
    <p:sldId id="2147307951" r:id="rId23"/>
    <p:sldId id="2147307941" r:id="rId24"/>
    <p:sldId id="269" r:id="rId25"/>
    <p:sldId id="2147307952" r:id="rId26"/>
    <p:sldId id="7914" r:id="rId27"/>
    <p:sldId id="325" r:id="rId28"/>
    <p:sldId id="3997" r:id="rId29"/>
    <p:sldId id="7916" r:id="rId30"/>
    <p:sldId id="7917" r:id="rId31"/>
    <p:sldId id="7918" r:id="rId32"/>
  </p:sldIdLst>
  <p:sldSz cx="12192000" cy="6858000"/>
  <p:notesSz cx="6858000" cy="9144000"/>
  <p:embeddedFontLst>
    <p:embeddedFont>
      <p:font typeface="Amazon Ember" panose="020B0603020204020204" pitchFamily="34" charset="0"/>
      <p:regular r:id="rId35"/>
      <p:bold r:id="rId36"/>
      <p:italic r:id="rId37"/>
      <p:boldItalic r:id="rId38"/>
    </p:embeddedFont>
    <p:embeddedFont>
      <p:font typeface="Amazon Ember Display" panose="020B0603020204020204" pitchFamily="34" charset="0"/>
      <p:regular r:id="rId39"/>
      <p:bold r:id="rId40"/>
      <p:italic r:id="rId41"/>
      <p:boldItalic r:id="rId42"/>
    </p:embeddedFont>
    <p:embeddedFont>
      <p:font typeface="Amazon Ember Display Heavy" panose="020B0603020204020204" pitchFamily="34" charset="0"/>
      <p:bold r:id="rId43"/>
      <p:italic r:id="rId44"/>
      <p:boldItalic r:id="rId45"/>
    </p:embeddedFont>
    <p:embeddedFont>
      <p:font typeface="Amazon Ember Heavy" panose="020B0603020204020204" pitchFamily="34" charset="0"/>
      <p:bold r:id="rId46"/>
      <p:italic r:id="rId47"/>
      <p:boldItalic r:id="rId48"/>
    </p:embeddedFont>
    <p:embeddedFont>
      <p:font typeface="Amazon Ember Light" panose="020B0403020204020204" pitchFamily="34" charset="0"/>
      <p:regular r:id="rId49"/>
      <p:italic r:id="rId50"/>
    </p:embeddedFont>
    <p:embeddedFont>
      <p:font typeface="Amazon Ember Medium" panose="020B0603020204020204" pitchFamily="34" charset="0"/>
      <p:regular r:id="rId51"/>
      <p:italic r:id="rId52"/>
    </p:embeddedFont>
    <p:embeddedFont>
      <p:font typeface="Amazon Ember Mono" panose="020B0603020204020204" pitchFamily="34" charset="0"/>
      <p:regular r:id="rId53"/>
      <p:bold r:id="rId54"/>
      <p:italic r:id="rId55"/>
      <p:boldItalic r:id="rId56"/>
    </p:embeddedFont>
    <p:embeddedFont>
      <p:font typeface="Lucida Console" panose="020B0609040504020204" pitchFamily="49"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D946633D-4B8A-45F4-BEFB-08B44188FBAE}">
          <p14:sldIdLst>
            <p14:sldId id="258"/>
            <p14:sldId id="7913"/>
            <p14:sldId id="261"/>
            <p14:sldId id="263"/>
            <p14:sldId id="2147307950"/>
            <p14:sldId id="264"/>
            <p14:sldId id="265"/>
            <p14:sldId id="2147307942"/>
            <p14:sldId id="2147307943"/>
            <p14:sldId id="2147307944"/>
            <p14:sldId id="2147307945"/>
            <p14:sldId id="2147307946"/>
            <p14:sldId id="2147307947"/>
            <p14:sldId id="2147307948"/>
            <p14:sldId id="2147307949"/>
            <p14:sldId id="304"/>
            <p14:sldId id="308"/>
            <p14:sldId id="7910"/>
            <p14:sldId id="7911"/>
            <p14:sldId id="7912"/>
            <p14:sldId id="7915"/>
            <p14:sldId id="2147307951"/>
            <p14:sldId id="2147307941"/>
            <p14:sldId id="269"/>
            <p14:sldId id="2147307952"/>
            <p14:sldId id="7914"/>
            <p14:sldId id="325"/>
            <p14:sldId id="3997"/>
            <p14:sldId id="7916"/>
            <p14:sldId id="7917"/>
            <p14:sldId id="79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0" clrIdx="0">
    <p:extLst>
      <p:ext uri="{19B8F6BF-5375-455C-9EA6-DF929625EA0E}">
        <p15:presenceInfo xmlns:p15="http://schemas.microsoft.com/office/powerpoint/2012/main" userId="Ruth Nelson" providerId="None"/>
      </p:ext>
    </p:extLst>
  </p:cmAuthor>
  <p:cmAuthor id="2" name="Roman, Shannon" initials="RS" lastIdx="19" clrIdx="1">
    <p:extLst>
      <p:ext uri="{19B8F6BF-5375-455C-9EA6-DF929625EA0E}">
        <p15:presenceInfo xmlns:p15="http://schemas.microsoft.com/office/powerpoint/2012/main" userId="S-1-5-21-1407069837-2091007605-538272213-39364416" providerId="AD"/>
      </p:ext>
    </p:extLst>
  </p:cmAuthor>
  <p:cmAuthor id="3" name="Strom, Hilary" initials="SH" lastIdx="5" clrIdx="2">
    <p:extLst>
      <p:ext uri="{19B8F6BF-5375-455C-9EA6-DF929625EA0E}">
        <p15:presenceInfo xmlns:p15="http://schemas.microsoft.com/office/powerpoint/2012/main" userId="Strom, Hila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181"/>
    <a:srgbClr val="324358"/>
    <a:srgbClr val="232F3E"/>
    <a:srgbClr val="41B1E8"/>
    <a:srgbClr val="1B1341"/>
    <a:srgbClr val="262626"/>
    <a:srgbClr val="9D2ADB"/>
    <a:srgbClr val="D42994"/>
    <a:srgbClr val="F46344"/>
    <a:srgbClr val="1154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37" autoAdjust="0"/>
    <p:restoredTop sz="96201" autoAdjust="0"/>
  </p:normalViewPr>
  <p:slideViewPr>
    <p:cSldViewPr snapToGrid="0">
      <p:cViewPr varScale="1">
        <p:scale>
          <a:sx n="128" d="100"/>
          <a:sy n="128" d="100"/>
        </p:scale>
        <p:origin x="976" y="176"/>
      </p:cViewPr>
      <p:guideLst/>
    </p:cSldViewPr>
  </p:slideViewPr>
  <p:outlineViewPr>
    <p:cViewPr>
      <p:scale>
        <a:sx n="33" d="100"/>
        <a:sy n="33" d="100"/>
      </p:scale>
      <p:origin x="0" y="-1884"/>
    </p:cViewPr>
  </p:outlineViewPr>
  <p:notesTextViewPr>
    <p:cViewPr>
      <p:scale>
        <a:sx n="3" d="2"/>
        <a:sy n="3" d="2"/>
      </p:scale>
      <p:origin x="0" y="0"/>
    </p:cViewPr>
  </p:notesTextViewPr>
  <p:notesViewPr>
    <p:cSldViewPr snapToGrid="0">
      <p:cViewPr varScale="1">
        <p:scale>
          <a:sx n="80" d="100"/>
          <a:sy n="80" d="100"/>
        </p:scale>
        <p:origin x="30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49C15F-BF4A-4EC4-A62E-F0E696675686}" type="doc">
      <dgm:prSet loTypeId="urn:microsoft.com/office/officeart/2009/layout/CirclePictureHierarchy" loCatId="hierarchy" qsTypeId="urn:microsoft.com/office/officeart/2005/8/quickstyle/simple2" qsCatId="simple" csTypeId="urn:microsoft.com/office/officeart/2005/8/colors/accent1_2" csCatId="accent1" phldr="1"/>
      <dgm:spPr/>
      <dgm:t>
        <a:bodyPr/>
        <a:lstStyle/>
        <a:p>
          <a:endParaRPr lang="en-US"/>
        </a:p>
      </dgm:t>
    </dgm:pt>
    <dgm:pt modelId="{F5FCA51D-7C46-4FEF-AF99-5BE93AF6089C}">
      <dgm:prSet phldrT="[Text]" custT="1"/>
      <dgm:spPr/>
      <dgm:t>
        <a:bodyPr/>
        <a:lstStyle/>
        <a:p>
          <a:r>
            <a:rPr lang="en-US" sz="2400" b="1" dirty="0">
              <a:solidFill>
                <a:schemeClr val="tx2"/>
              </a:solidFill>
            </a:rPr>
            <a:t>GuardDuty EKS Protection</a:t>
          </a:r>
        </a:p>
      </dgm:t>
    </dgm:pt>
    <dgm:pt modelId="{395BE4A4-AF02-4446-B758-EBEE9C986754}" type="parTrans" cxnId="{BC76FDC6-8564-430F-9CD0-D3E78CF9BA49}">
      <dgm:prSet/>
      <dgm:spPr/>
      <dgm:t>
        <a:bodyPr/>
        <a:lstStyle/>
        <a:p>
          <a:endParaRPr lang="en-US">
            <a:solidFill>
              <a:schemeClr val="tx2"/>
            </a:solidFill>
          </a:endParaRPr>
        </a:p>
      </dgm:t>
    </dgm:pt>
    <dgm:pt modelId="{FDB3A97B-18A1-49C1-853C-5338EF2C4B99}" type="sibTrans" cxnId="{BC76FDC6-8564-430F-9CD0-D3E78CF9BA49}">
      <dgm:prSet/>
      <dgm:spPr/>
      <dgm:t>
        <a:bodyPr/>
        <a:lstStyle/>
        <a:p>
          <a:endParaRPr lang="en-US">
            <a:solidFill>
              <a:schemeClr val="tx2"/>
            </a:solidFill>
          </a:endParaRPr>
        </a:p>
      </dgm:t>
    </dgm:pt>
    <dgm:pt modelId="{58902AFC-F932-4FB9-A55D-52055764DBD7}" type="asst">
      <dgm:prSet phldrT="[Text]"/>
      <dgm:spPr/>
      <dgm:t>
        <a:bodyPr/>
        <a:lstStyle/>
        <a:p>
          <a:r>
            <a:rPr lang="en-US" b="1" dirty="0">
              <a:solidFill>
                <a:schemeClr val="tx2"/>
              </a:solidFill>
            </a:rPr>
            <a:t>Amazon EKS control plane </a:t>
          </a:r>
        </a:p>
        <a:p>
          <a:r>
            <a:rPr lang="en-US" dirty="0">
              <a:solidFill>
                <a:schemeClr val="tx2"/>
              </a:solidFill>
            </a:rPr>
            <a:t>(AWS CloudTrail)</a:t>
          </a:r>
        </a:p>
      </dgm:t>
    </dgm:pt>
    <dgm:pt modelId="{4DC4E042-0D06-4AB9-96DB-E7D380F884BD}" type="parTrans" cxnId="{75A92AC9-F059-4816-8853-A2A513661688}">
      <dgm:prSet/>
      <dgm:spPr>
        <a:ln>
          <a:solidFill>
            <a:schemeClr val="tx1"/>
          </a:solidFill>
        </a:ln>
      </dgm:spPr>
      <dgm:t>
        <a:bodyPr/>
        <a:lstStyle/>
        <a:p>
          <a:endParaRPr lang="en-US">
            <a:solidFill>
              <a:schemeClr val="tx2"/>
            </a:solidFill>
          </a:endParaRPr>
        </a:p>
      </dgm:t>
    </dgm:pt>
    <dgm:pt modelId="{8F1C6F37-E654-4966-8652-DF0D751FE69B}" type="sibTrans" cxnId="{75A92AC9-F059-4816-8853-A2A513661688}">
      <dgm:prSet/>
      <dgm:spPr/>
      <dgm:t>
        <a:bodyPr/>
        <a:lstStyle/>
        <a:p>
          <a:endParaRPr lang="en-US">
            <a:solidFill>
              <a:schemeClr val="tx2"/>
            </a:solidFill>
          </a:endParaRPr>
        </a:p>
      </dgm:t>
    </dgm:pt>
    <dgm:pt modelId="{7E5D4C68-0E14-4D36-BE5F-23696F9D5832}">
      <dgm:prSet phldrT="[Text]"/>
      <dgm:spPr/>
      <dgm:t>
        <a:bodyPr/>
        <a:lstStyle/>
        <a:p>
          <a:r>
            <a:rPr lang="en-US" b="1" dirty="0">
              <a:solidFill>
                <a:schemeClr val="tx2"/>
              </a:solidFill>
            </a:rPr>
            <a:t>Kubernetes control plane</a:t>
          </a:r>
        </a:p>
        <a:p>
          <a:r>
            <a:rPr lang="en-US" b="0" dirty="0">
              <a:solidFill>
                <a:schemeClr val="tx2"/>
              </a:solidFill>
            </a:rPr>
            <a:t>(audit logs)</a:t>
          </a:r>
        </a:p>
      </dgm:t>
    </dgm:pt>
    <dgm:pt modelId="{62145665-2806-4D07-BD1F-94A4A79B7693}" type="parTrans" cxnId="{11361651-2995-4726-8048-868F9856ED27}">
      <dgm:prSet/>
      <dgm:spPr>
        <a:ln>
          <a:solidFill>
            <a:schemeClr val="tx1"/>
          </a:solidFill>
        </a:ln>
      </dgm:spPr>
      <dgm:t>
        <a:bodyPr/>
        <a:lstStyle/>
        <a:p>
          <a:endParaRPr lang="en-US">
            <a:solidFill>
              <a:schemeClr val="tx2"/>
            </a:solidFill>
          </a:endParaRPr>
        </a:p>
      </dgm:t>
    </dgm:pt>
    <dgm:pt modelId="{7214D8AD-5731-4107-B563-9F20DF3AE265}" type="sibTrans" cxnId="{11361651-2995-4726-8048-868F9856ED27}">
      <dgm:prSet/>
      <dgm:spPr/>
      <dgm:t>
        <a:bodyPr/>
        <a:lstStyle/>
        <a:p>
          <a:endParaRPr lang="en-US">
            <a:solidFill>
              <a:schemeClr val="tx2"/>
            </a:solidFill>
          </a:endParaRPr>
        </a:p>
      </dgm:t>
    </dgm:pt>
    <dgm:pt modelId="{F1755FB9-7C26-4F67-8F4E-090384DBB169}">
      <dgm:prSet phldrT="[Text]"/>
      <dgm:spPr/>
      <dgm:t>
        <a:bodyPr/>
        <a:lstStyle/>
        <a:p>
          <a:r>
            <a:rPr lang="en-US" b="1" dirty="0">
              <a:solidFill>
                <a:schemeClr val="tx2"/>
              </a:solidFill>
            </a:rPr>
            <a:t>Container runtime </a:t>
          </a:r>
        </a:p>
        <a:p>
          <a:r>
            <a:rPr lang="en-US" b="0" dirty="0">
              <a:solidFill>
                <a:schemeClr val="tx2"/>
              </a:solidFill>
            </a:rPr>
            <a:t>(system events)</a:t>
          </a:r>
        </a:p>
      </dgm:t>
    </dgm:pt>
    <dgm:pt modelId="{F50882E1-F752-4B49-946D-66C13BA72085}" type="parTrans" cxnId="{C4B2A65B-6D9E-4649-85BF-44EF1F2A594C}">
      <dgm:prSet/>
      <dgm:spPr>
        <a:ln>
          <a:solidFill>
            <a:schemeClr val="tx1"/>
          </a:solidFill>
        </a:ln>
      </dgm:spPr>
      <dgm:t>
        <a:bodyPr/>
        <a:lstStyle/>
        <a:p>
          <a:endParaRPr lang="en-US">
            <a:solidFill>
              <a:schemeClr val="tx2"/>
            </a:solidFill>
          </a:endParaRPr>
        </a:p>
      </dgm:t>
    </dgm:pt>
    <dgm:pt modelId="{0245CF08-6865-42FC-8673-12FD51AF1FFD}" type="sibTrans" cxnId="{C4B2A65B-6D9E-4649-85BF-44EF1F2A594C}">
      <dgm:prSet/>
      <dgm:spPr/>
      <dgm:t>
        <a:bodyPr/>
        <a:lstStyle/>
        <a:p>
          <a:endParaRPr lang="en-US">
            <a:solidFill>
              <a:schemeClr val="tx2"/>
            </a:solidFill>
          </a:endParaRPr>
        </a:p>
      </dgm:t>
    </dgm:pt>
    <dgm:pt modelId="{C97BAAE8-C95C-407F-9829-E419A05C6D80}">
      <dgm:prSet phldrT="[Text]"/>
      <dgm:spPr/>
      <dgm:t>
        <a:bodyPr/>
        <a:lstStyle/>
        <a:p>
          <a:r>
            <a:rPr lang="en-US" b="1" dirty="0">
              <a:solidFill>
                <a:schemeClr val="tx2"/>
              </a:solidFill>
            </a:rPr>
            <a:t>Amazon EC2 nodes </a:t>
          </a:r>
          <a:r>
            <a:rPr lang="en-US" b="0" dirty="0">
              <a:solidFill>
                <a:schemeClr val="tx2"/>
              </a:solidFill>
            </a:rPr>
            <a:t>(malware protection)</a:t>
          </a:r>
        </a:p>
      </dgm:t>
    </dgm:pt>
    <dgm:pt modelId="{7B605DBD-1A3A-4F6C-9AE2-C70D0BDB9F83}" type="parTrans" cxnId="{D904CA8D-238A-4E9F-BCF1-A08DE81507A7}">
      <dgm:prSet/>
      <dgm:spPr>
        <a:ln>
          <a:solidFill>
            <a:schemeClr val="tx1"/>
          </a:solidFill>
        </a:ln>
      </dgm:spPr>
      <dgm:t>
        <a:bodyPr/>
        <a:lstStyle/>
        <a:p>
          <a:endParaRPr lang="en-US">
            <a:solidFill>
              <a:schemeClr val="tx2"/>
            </a:solidFill>
          </a:endParaRPr>
        </a:p>
      </dgm:t>
    </dgm:pt>
    <dgm:pt modelId="{82505EED-8FC8-4232-AB47-9BF185568B70}" type="sibTrans" cxnId="{D904CA8D-238A-4E9F-BCF1-A08DE81507A7}">
      <dgm:prSet/>
      <dgm:spPr/>
      <dgm:t>
        <a:bodyPr/>
        <a:lstStyle/>
        <a:p>
          <a:endParaRPr lang="en-US">
            <a:solidFill>
              <a:schemeClr val="tx2"/>
            </a:solidFill>
          </a:endParaRPr>
        </a:p>
      </dgm:t>
    </dgm:pt>
    <dgm:pt modelId="{080F2AEC-61F1-4241-86BA-D8A75888EB57}" type="pres">
      <dgm:prSet presAssocID="{5149C15F-BF4A-4EC4-A62E-F0E696675686}" presName="hierChild1" presStyleCnt="0">
        <dgm:presLayoutVars>
          <dgm:chPref val="1"/>
          <dgm:dir/>
          <dgm:animOne val="branch"/>
          <dgm:animLvl val="lvl"/>
          <dgm:resizeHandles/>
        </dgm:presLayoutVars>
      </dgm:prSet>
      <dgm:spPr/>
    </dgm:pt>
    <dgm:pt modelId="{A1E12EEB-7D98-4789-9F6A-61D4DDED222F}" type="pres">
      <dgm:prSet presAssocID="{F5FCA51D-7C46-4FEF-AF99-5BE93AF6089C}" presName="hierRoot1" presStyleCnt="0"/>
      <dgm:spPr/>
    </dgm:pt>
    <dgm:pt modelId="{F445BA22-B325-4F5C-8ABA-145F2768C8FA}" type="pres">
      <dgm:prSet presAssocID="{F5FCA51D-7C46-4FEF-AF99-5BE93AF6089C}" presName="composite" presStyleCnt="0"/>
      <dgm:spPr/>
    </dgm:pt>
    <dgm:pt modelId="{A7D7361A-17E0-4878-98CD-214019BDC3C9}" type="pres">
      <dgm:prSet presAssocID="{F5FCA51D-7C46-4FEF-AF99-5BE93AF6089C}" presName="image" presStyleLbl="node0" presStyleIdx="0" presStyleCnt="1" custLinFactNeighborX="635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3F329514-FBE9-4236-B283-53E0BE9E59DD}" type="pres">
      <dgm:prSet presAssocID="{F5FCA51D-7C46-4FEF-AF99-5BE93AF6089C}" presName="text" presStyleLbl="revTx" presStyleIdx="0" presStyleCnt="5" custScaleX="152420" custLinFactNeighborX="31574">
        <dgm:presLayoutVars>
          <dgm:chPref val="3"/>
        </dgm:presLayoutVars>
      </dgm:prSet>
      <dgm:spPr/>
    </dgm:pt>
    <dgm:pt modelId="{B2FDE08C-04AE-4494-AA66-7D1177089D29}" type="pres">
      <dgm:prSet presAssocID="{F5FCA51D-7C46-4FEF-AF99-5BE93AF6089C}" presName="hierChild2" presStyleCnt="0"/>
      <dgm:spPr/>
    </dgm:pt>
    <dgm:pt modelId="{EDDB2F87-699E-4D37-BFC2-A98D5CD83BF1}" type="pres">
      <dgm:prSet presAssocID="{4DC4E042-0D06-4AB9-96DB-E7D380F884BD}" presName="Name10" presStyleLbl="parChTrans1D2" presStyleIdx="0" presStyleCnt="4"/>
      <dgm:spPr/>
    </dgm:pt>
    <dgm:pt modelId="{79669559-95FB-48B6-884A-980A5C84907D}" type="pres">
      <dgm:prSet presAssocID="{58902AFC-F932-4FB9-A55D-52055764DBD7}" presName="hierRoot2" presStyleCnt="0"/>
      <dgm:spPr/>
    </dgm:pt>
    <dgm:pt modelId="{74E0384D-15FF-436F-9C65-531DD493D43F}" type="pres">
      <dgm:prSet presAssocID="{58902AFC-F932-4FB9-A55D-52055764DBD7}" presName="composite2" presStyleCnt="0"/>
      <dgm:spPr/>
    </dgm:pt>
    <dgm:pt modelId="{0C9E3E04-B74D-4878-B327-878A11B628BC}" type="pres">
      <dgm:prSet presAssocID="{58902AFC-F932-4FB9-A55D-52055764DBD7}" presName="image2" presStyleLbl="asst1" presStyleIdx="0" presStyleCnt="1"/>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74A22F6E-3F0F-4C48-8DE5-F4B30422AD4E}" type="pres">
      <dgm:prSet presAssocID="{58902AFC-F932-4FB9-A55D-52055764DBD7}" presName="text2" presStyleLbl="revTx" presStyleIdx="1" presStyleCnt="5">
        <dgm:presLayoutVars>
          <dgm:chPref val="3"/>
        </dgm:presLayoutVars>
      </dgm:prSet>
      <dgm:spPr/>
    </dgm:pt>
    <dgm:pt modelId="{4643F548-C71D-433D-AC1E-135EE72D1CD3}" type="pres">
      <dgm:prSet presAssocID="{58902AFC-F932-4FB9-A55D-52055764DBD7}" presName="hierChild3" presStyleCnt="0"/>
      <dgm:spPr/>
    </dgm:pt>
    <dgm:pt modelId="{360C9FD2-3EA1-480C-AFE3-D2260B37B8D6}" type="pres">
      <dgm:prSet presAssocID="{62145665-2806-4D07-BD1F-94A4A79B7693}" presName="Name10" presStyleLbl="parChTrans1D2" presStyleIdx="1" presStyleCnt="4"/>
      <dgm:spPr/>
    </dgm:pt>
    <dgm:pt modelId="{5AA00330-73A1-4C91-8A56-A05A5219BEEF}" type="pres">
      <dgm:prSet presAssocID="{7E5D4C68-0E14-4D36-BE5F-23696F9D5832}" presName="hierRoot2" presStyleCnt="0"/>
      <dgm:spPr/>
    </dgm:pt>
    <dgm:pt modelId="{52CF4722-F775-462C-BF7E-7FFABD11EC63}" type="pres">
      <dgm:prSet presAssocID="{7E5D4C68-0E14-4D36-BE5F-23696F9D5832}" presName="composite2" presStyleCnt="0"/>
      <dgm:spPr/>
    </dgm:pt>
    <dgm:pt modelId="{3358B92D-B4FE-490E-BFFE-41FFF1C7396E}" type="pres">
      <dgm:prSet presAssocID="{7E5D4C68-0E14-4D36-BE5F-23696F9D5832}" presName="image2" presStyleLbl="node2" presStyleIdx="0" presStyleCnt="3"/>
      <dgm:spPr>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34A4E24C-F2ED-4506-B61C-C62E56325E09}" type="pres">
      <dgm:prSet presAssocID="{7E5D4C68-0E14-4D36-BE5F-23696F9D5832}" presName="text2" presStyleLbl="revTx" presStyleIdx="2" presStyleCnt="5">
        <dgm:presLayoutVars>
          <dgm:chPref val="3"/>
        </dgm:presLayoutVars>
      </dgm:prSet>
      <dgm:spPr/>
    </dgm:pt>
    <dgm:pt modelId="{8A647F23-1AEA-4D82-8AC5-154E9E952C47}" type="pres">
      <dgm:prSet presAssocID="{7E5D4C68-0E14-4D36-BE5F-23696F9D5832}" presName="hierChild3" presStyleCnt="0"/>
      <dgm:spPr/>
    </dgm:pt>
    <dgm:pt modelId="{5273C857-F193-496F-9EDA-A85B826C633D}" type="pres">
      <dgm:prSet presAssocID="{7B605DBD-1A3A-4F6C-9AE2-C70D0BDB9F83}" presName="Name10" presStyleLbl="parChTrans1D2" presStyleIdx="2" presStyleCnt="4"/>
      <dgm:spPr/>
    </dgm:pt>
    <dgm:pt modelId="{90DF375C-952F-43A3-9252-387FC7ECCE46}" type="pres">
      <dgm:prSet presAssocID="{C97BAAE8-C95C-407F-9829-E419A05C6D80}" presName="hierRoot2" presStyleCnt="0"/>
      <dgm:spPr/>
    </dgm:pt>
    <dgm:pt modelId="{6EB88683-4E88-450F-B81C-1028AA8BAEC4}" type="pres">
      <dgm:prSet presAssocID="{C97BAAE8-C95C-407F-9829-E419A05C6D80}" presName="composite2" presStyleCnt="0"/>
      <dgm:spPr/>
    </dgm:pt>
    <dgm:pt modelId="{AE2CA7F9-BB92-4299-8D2F-C2B9AC5BE275}" type="pres">
      <dgm:prSet presAssocID="{C97BAAE8-C95C-407F-9829-E419A05C6D80}" presName="image2" presStyleLbl="node2" presStyleIdx="1" presStyleCnt="3"/>
      <dgm:spPr>
        <a:blipFill dpi="0" rotWithShape="1">
          <a:blip xmlns:r="http://schemas.openxmlformats.org/officeDocument/2006/relationships" r:embed="rId4" cstate="hqprint">
            <a:extLst>
              <a:ext uri="{28A0092B-C50C-407E-A947-70E740481C1C}">
                <a14:useLocalDpi xmlns:a14="http://schemas.microsoft.com/office/drawing/2010/main"/>
              </a:ext>
            </a:extLst>
          </a:blip>
          <a:srcRect/>
          <a:stretch>
            <a:fillRect l="15000" t="15000" r="15000" b="15000"/>
          </a:stretch>
        </a:blipFill>
      </dgm:spPr>
    </dgm:pt>
    <dgm:pt modelId="{8EDB7727-C0DD-45D5-9395-97780E5A812A}" type="pres">
      <dgm:prSet presAssocID="{C97BAAE8-C95C-407F-9829-E419A05C6D80}" presName="text2" presStyleLbl="revTx" presStyleIdx="3" presStyleCnt="5" custScaleX="76255">
        <dgm:presLayoutVars>
          <dgm:chPref val="3"/>
        </dgm:presLayoutVars>
      </dgm:prSet>
      <dgm:spPr/>
    </dgm:pt>
    <dgm:pt modelId="{E3B978FE-5386-4E6D-9B94-4E722ADFF5CC}" type="pres">
      <dgm:prSet presAssocID="{C97BAAE8-C95C-407F-9829-E419A05C6D80}" presName="hierChild3" presStyleCnt="0"/>
      <dgm:spPr/>
    </dgm:pt>
    <dgm:pt modelId="{1494EF15-1AF9-48C7-B680-44E4C63D0735}" type="pres">
      <dgm:prSet presAssocID="{F50882E1-F752-4B49-946D-66C13BA72085}" presName="Name10" presStyleLbl="parChTrans1D2" presStyleIdx="3" presStyleCnt="4"/>
      <dgm:spPr/>
    </dgm:pt>
    <dgm:pt modelId="{8472D8A5-E3D7-4BC3-AFFA-055283081865}" type="pres">
      <dgm:prSet presAssocID="{F1755FB9-7C26-4F67-8F4E-090384DBB169}" presName="hierRoot2" presStyleCnt="0"/>
      <dgm:spPr/>
    </dgm:pt>
    <dgm:pt modelId="{3B18ACB0-7C30-4FA7-94DB-8EB757B0D280}" type="pres">
      <dgm:prSet presAssocID="{F1755FB9-7C26-4F67-8F4E-090384DBB169}" presName="composite2" presStyleCnt="0"/>
      <dgm:spPr/>
    </dgm:pt>
    <dgm:pt modelId="{8C23D5E8-2418-4065-8FEA-81DF8C15352A}" type="pres">
      <dgm:prSet presAssocID="{F1755FB9-7C26-4F67-8F4E-090384DBB169}" presName="image2" presStyleLbl="node2" presStyleIdx="2" presStyleCnt="3"/>
      <dgm:spPr>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7A6DE1EF-7B2A-4252-A7C9-CC9BC1317DDE}" type="pres">
      <dgm:prSet presAssocID="{F1755FB9-7C26-4F67-8F4E-090384DBB169}" presName="text2" presStyleLbl="revTx" presStyleIdx="4" presStyleCnt="5">
        <dgm:presLayoutVars>
          <dgm:chPref val="3"/>
        </dgm:presLayoutVars>
      </dgm:prSet>
      <dgm:spPr/>
    </dgm:pt>
    <dgm:pt modelId="{3E0B2F71-F326-492E-B3CA-95EA1980C99B}" type="pres">
      <dgm:prSet presAssocID="{F1755FB9-7C26-4F67-8F4E-090384DBB169}" presName="hierChild3" presStyleCnt="0"/>
      <dgm:spPr/>
    </dgm:pt>
  </dgm:ptLst>
  <dgm:cxnLst>
    <dgm:cxn modelId="{8227E706-76CC-436F-8C9C-3F5716C3A4BA}" type="presOf" srcId="{58902AFC-F932-4FB9-A55D-52055764DBD7}" destId="{74A22F6E-3F0F-4C48-8DE5-F4B30422AD4E}" srcOrd="0" destOrd="0" presId="urn:microsoft.com/office/officeart/2009/layout/CirclePictureHierarchy"/>
    <dgm:cxn modelId="{E241464A-38A6-4455-B1BD-339D3124E57D}" type="presOf" srcId="{F5FCA51D-7C46-4FEF-AF99-5BE93AF6089C}" destId="{3F329514-FBE9-4236-B283-53E0BE9E59DD}" srcOrd="0" destOrd="0" presId="urn:microsoft.com/office/officeart/2009/layout/CirclePictureHierarchy"/>
    <dgm:cxn modelId="{11361651-2995-4726-8048-868F9856ED27}" srcId="{F5FCA51D-7C46-4FEF-AF99-5BE93AF6089C}" destId="{7E5D4C68-0E14-4D36-BE5F-23696F9D5832}" srcOrd="1" destOrd="0" parTransId="{62145665-2806-4D07-BD1F-94A4A79B7693}" sibTransId="{7214D8AD-5731-4107-B563-9F20DF3AE265}"/>
    <dgm:cxn modelId="{6CE93059-D7D1-4302-8509-9316A78C0018}" type="presOf" srcId="{F1755FB9-7C26-4F67-8F4E-090384DBB169}" destId="{7A6DE1EF-7B2A-4252-A7C9-CC9BC1317DDE}" srcOrd="0" destOrd="0" presId="urn:microsoft.com/office/officeart/2009/layout/CirclePictureHierarchy"/>
    <dgm:cxn modelId="{C4B2A65B-6D9E-4649-85BF-44EF1F2A594C}" srcId="{F5FCA51D-7C46-4FEF-AF99-5BE93AF6089C}" destId="{F1755FB9-7C26-4F67-8F4E-090384DBB169}" srcOrd="3" destOrd="0" parTransId="{F50882E1-F752-4B49-946D-66C13BA72085}" sibTransId="{0245CF08-6865-42FC-8673-12FD51AF1FFD}"/>
    <dgm:cxn modelId="{4FBD5F75-2721-4A76-A874-CDB7DC20658E}" type="presOf" srcId="{62145665-2806-4D07-BD1F-94A4A79B7693}" destId="{360C9FD2-3EA1-480C-AFE3-D2260B37B8D6}" srcOrd="0" destOrd="0" presId="urn:microsoft.com/office/officeart/2009/layout/CirclePictureHierarchy"/>
    <dgm:cxn modelId="{476E287B-9F62-4B4F-ADCE-317165AB4A4F}" type="presOf" srcId="{5149C15F-BF4A-4EC4-A62E-F0E696675686}" destId="{080F2AEC-61F1-4241-86BA-D8A75888EB57}" srcOrd="0" destOrd="0" presId="urn:microsoft.com/office/officeart/2009/layout/CirclePictureHierarchy"/>
    <dgm:cxn modelId="{D904CA8D-238A-4E9F-BCF1-A08DE81507A7}" srcId="{F5FCA51D-7C46-4FEF-AF99-5BE93AF6089C}" destId="{C97BAAE8-C95C-407F-9829-E419A05C6D80}" srcOrd="2" destOrd="0" parTransId="{7B605DBD-1A3A-4F6C-9AE2-C70D0BDB9F83}" sibTransId="{82505EED-8FC8-4232-AB47-9BF185568B70}"/>
    <dgm:cxn modelId="{E43A65AF-90D6-47E9-9239-954E2A9233D0}" type="presOf" srcId="{7E5D4C68-0E14-4D36-BE5F-23696F9D5832}" destId="{34A4E24C-F2ED-4506-B61C-C62E56325E09}" srcOrd="0" destOrd="0" presId="urn:microsoft.com/office/officeart/2009/layout/CirclePictureHierarchy"/>
    <dgm:cxn modelId="{BC76FDC6-8564-430F-9CD0-D3E78CF9BA49}" srcId="{5149C15F-BF4A-4EC4-A62E-F0E696675686}" destId="{F5FCA51D-7C46-4FEF-AF99-5BE93AF6089C}" srcOrd="0" destOrd="0" parTransId="{395BE4A4-AF02-4446-B758-EBEE9C986754}" sibTransId="{FDB3A97B-18A1-49C1-853C-5338EF2C4B99}"/>
    <dgm:cxn modelId="{2022B7C7-55E9-4BE5-B299-ED06F5A7C2E8}" type="presOf" srcId="{C97BAAE8-C95C-407F-9829-E419A05C6D80}" destId="{8EDB7727-C0DD-45D5-9395-97780E5A812A}" srcOrd="0" destOrd="0" presId="urn:microsoft.com/office/officeart/2009/layout/CirclePictureHierarchy"/>
    <dgm:cxn modelId="{75A92AC9-F059-4816-8853-A2A513661688}" srcId="{F5FCA51D-7C46-4FEF-AF99-5BE93AF6089C}" destId="{58902AFC-F932-4FB9-A55D-52055764DBD7}" srcOrd="0" destOrd="0" parTransId="{4DC4E042-0D06-4AB9-96DB-E7D380F884BD}" sibTransId="{8F1C6F37-E654-4966-8652-DF0D751FE69B}"/>
    <dgm:cxn modelId="{2CFACBE4-D7B7-4C09-97D0-907D19DD2432}" type="presOf" srcId="{F50882E1-F752-4B49-946D-66C13BA72085}" destId="{1494EF15-1AF9-48C7-B680-44E4C63D0735}" srcOrd="0" destOrd="0" presId="urn:microsoft.com/office/officeart/2009/layout/CirclePictureHierarchy"/>
    <dgm:cxn modelId="{961900EB-4DF6-4014-9BC3-4B901D7DB7A2}" type="presOf" srcId="{4DC4E042-0D06-4AB9-96DB-E7D380F884BD}" destId="{EDDB2F87-699E-4D37-BFC2-A98D5CD83BF1}" srcOrd="0" destOrd="0" presId="urn:microsoft.com/office/officeart/2009/layout/CirclePictureHierarchy"/>
    <dgm:cxn modelId="{42EDB8F2-622E-4288-9CAE-535A6470C2B1}" type="presOf" srcId="{7B605DBD-1A3A-4F6C-9AE2-C70D0BDB9F83}" destId="{5273C857-F193-496F-9EDA-A85B826C633D}" srcOrd="0" destOrd="0" presId="urn:microsoft.com/office/officeart/2009/layout/CirclePictureHierarchy"/>
    <dgm:cxn modelId="{9FAE126F-48B2-427E-82AA-9CE7F1C84E09}" type="presParOf" srcId="{080F2AEC-61F1-4241-86BA-D8A75888EB57}" destId="{A1E12EEB-7D98-4789-9F6A-61D4DDED222F}" srcOrd="0" destOrd="0" presId="urn:microsoft.com/office/officeart/2009/layout/CirclePictureHierarchy"/>
    <dgm:cxn modelId="{B747A025-3ABA-45C6-99DD-7191D5D1914E}" type="presParOf" srcId="{A1E12EEB-7D98-4789-9F6A-61D4DDED222F}" destId="{F445BA22-B325-4F5C-8ABA-145F2768C8FA}" srcOrd="0" destOrd="0" presId="urn:microsoft.com/office/officeart/2009/layout/CirclePictureHierarchy"/>
    <dgm:cxn modelId="{29F026BF-2E8C-4F5A-A88C-721343C678EC}" type="presParOf" srcId="{F445BA22-B325-4F5C-8ABA-145F2768C8FA}" destId="{A7D7361A-17E0-4878-98CD-214019BDC3C9}" srcOrd="0" destOrd="0" presId="urn:microsoft.com/office/officeart/2009/layout/CirclePictureHierarchy"/>
    <dgm:cxn modelId="{D9B1FADC-BA09-47F1-9F0D-45835F240BAE}" type="presParOf" srcId="{F445BA22-B325-4F5C-8ABA-145F2768C8FA}" destId="{3F329514-FBE9-4236-B283-53E0BE9E59DD}" srcOrd="1" destOrd="0" presId="urn:microsoft.com/office/officeart/2009/layout/CirclePictureHierarchy"/>
    <dgm:cxn modelId="{F013C7B6-5257-4CDD-B59D-8146C7880117}" type="presParOf" srcId="{A1E12EEB-7D98-4789-9F6A-61D4DDED222F}" destId="{B2FDE08C-04AE-4494-AA66-7D1177089D29}" srcOrd="1" destOrd="0" presId="urn:microsoft.com/office/officeart/2009/layout/CirclePictureHierarchy"/>
    <dgm:cxn modelId="{371D5BB8-2CDA-4A2F-8D2B-6B3370EB982D}" type="presParOf" srcId="{B2FDE08C-04AE-4494-AA66-7D1177089D29}" destId="{EDDB2F87-699E-4D37-BFC2-A98D5CD83BF1}" srcOrd="0" destOrd="0" presId="urn:microsoft.com/office/officeart/2009/layout/CirclePictureHierarchy"/>
    <dgm:cxn modelId="{66BC5162-8999-4920-BB56-09C2DB7C6CDC}" type="presParOf" srcId="{B2FDE08C-04AE-4494-AA66-7D1177089D29}" destId="{79669559-95FB-48B6-884A-980A5C84907D}" srcOrd="1" destOrd="0" presId="urn:microsoft.com/office/officeart/2009/layout/CirclePictureHierarchy"/>
    <dgm:cxn modelId="{E4E1537B-5331-4811-88C9-A4C0220614E8}" type="presParOf" srcId="{79669559-95FB-48B6-884A-980A5C84907D}" destId="{74E0384D-15FF-436F-9C65-531DD493D43F}" srcOrd="0" destOrd="0" presId="urn:microsoft.com/office/officeart/2009/layout/CirclePictureHierarchy"/>
    <dgm:cxn modelId="{271F43D6-4151-461E-8320-EFF2BC753FB4}" type="presParOf" srcId="{74E0384D-15FF-436F-9C65-531DD493D43F}" destId="{0C9E3E04-B74D-4878-B327-878A11B628BC}" srcOrd="0" destOrd="0" presId="urn:microsoft.com/office/officeart/2009/layout/CirclePictureHierarchy"/>
    <dgm:cxn modelId="{A372E0F4-6518-4F23-8A19-48016D202D8B}" type="presParOf" srcId="{74E0384D-15FF-436F-9C65-531DD493D43F}" destId="{74A22F6E-3F0F-4C48-8DE5-F4B30422AD4E}" srcOrd="1" destOrd="0" presId="urn:microsoft.com/office/officeart/2009/layout/CirclePictureHierarchy"/>
    <dgm:cxn modelId="{40430D16-834C-4186-8E8F-D24CADA5FB12}" type="presParOf" srcId="{79669559-95FB-48B6-884A-980A5C84907D}" destId="{4643F548-C71D-433D-AC1E-135EE72D1CD3}" srcOrd="1" destOrd="0" presId="urn:microsoft.com/office/officeart/2009/layout/CirclePictureHierarchy"/>
    <dgm:cxn modelId="{0E77DA64-41B4-4800-AFEC-9BF840A5CC38}" type="presParOf" srcId="{B2FDE08C-04AE-4494-AA66-7D1177089D29}" destId="{360C9FD2-3EA1-480C-AFE3-D2260B37B8D6}" srcOrd="2" destOrd="0" presId="urn:microsoft.com/office/officeart/2009/layout/CirclePictureHierarchy"/>
    <dgm:cxn modelId="{77C7E359-592B-4889-8906-DA5682D9520A}" type="presParOf" srcId="{B2FDE08C-04AE-4494-AA66-7D1177089D29}" destId="{5AA00330-73A1-4C91-8A56-A05A5219BEEF}" srcOrd="3" destOrd="0" presId="urn:microsoft.com/office/officeart/2009/layout/CirclePictureHierarchy"/>
    <dgm:cxn modelId="{3EBCBC4A-4FD2-4BB9-AAD0-068C37BF716E}" type="presParOf" srcId="{5AA00330-73A1-4C91-8A56-A05A5219BEEF}" destId="{52CF4722-F775-462C-BF7E-7FFABD11EC63}" srcOrd="0" destOrd="0" presId="urn:microsoft.com/office/officeart/2009/layout/CirclePictureHierarchy"/>
    <dgm:cxn modelId="{6E7FAC0D-FFBF-41AA-8C38-B1688B70C233}" type="presParOf" srcId="{52CF4722-F775-462C-BF7E-7FFABD11EC63}" destId="{3358B92D-B4FE-490E-BFFE-41FFF1C7396E}" srcOrd="0" destOrd="0" presId="urn:microsoft.com/office/officeart/2009/layout/CirclePictureHierarchy"/>
    <dgm:cxn modelId="{3151A41D-88F9-4905-8603-6E544F4877EE}" type="presParOf" srcId="{52CF4722-F775-462C-BF7E-7FFABD11EC63}" destId="{34A4E24C-F2ED-4506-B61C-C62E56325E09}" srcOrd="1" destOrd="0" presId="urn:microsoft.com/office/officeart/2009/layout/CirclePictureHierarchy"/>
    <dgm:cxn modelId="{AD6825CC-B225-4A89-8B95-570F15106346}" type="presParOf" srcId="{5AA00330-73A1-4C91-8A56-A05A5219BEEF}" destId="{8A647F23-1AEA-4D82-8AC5-154E9E952C47}" srcOrd="1" destOrd="0" presId="urn:microsoft.com/office/officeart/2009/layout/CirclePictureHierarchy"/>
    <dgm:cxn modelId="{E07047BE-4F7F-46E1-9ADF-9F46CFFEF2EF}" type="presParOf" srcId="{B2FDE08C-04AE-4494-AA66-7D1177089D29}" destId="{5273C857-F193-496F-9EDA-A85B826C633D}" srcOrd="4" destOrd="0" presId="urn:microsoft.com/office/officeart/2009/layout/CirclePictureHierarchy"/>
    <dgm:cxn modelId="{64989890-52F1-4428-955B-17907F9432A6}" type="presParOf" srcId="{B2FDE08C-04AE-4494-AA66-7D1177089D29}" destId="{90DF375C-952F-43A3-9252-387FC7ECCE46}" srcOrd="5" destOrd="0" presId="urn:microsoft.com/office/officeart/2009/layout/CirclePictureHierarchy"/>
    <dgm:cxn modelId="{E369E5A1-FE3D-4812-912D-FCE4AE4A0D6A}" type="presParOf" srcId="{90DF375C-952F-43A3-9252-387FC7ECCE46}" destId="{6EB88683-4E88-450F-B81C-1028AA8BAEC4}" srcOrd="0" destOrd="0" presId="urn:microsoft.com/office/officeart/2009/layout/CirclePictureHierarchy"/>
    <dgm:cxn modelId="{879C1C6F-9021-4862-BF8B-7CABDBC3111A}" type="presParOf" srcId="{6EB88683-4E88-450F-B81C-1028AA8BAEC4}" destId="{AE2CA7F9-BB92-4299-8D2F-C2B9AC5BE275}" srcOrd="0" destOrd="0" presId="urn:microsoft.com/office/officeart/2009/layout/CirclePictureHierarchy"/>
    <dgm:cxn modelId="{6517074F-8358-44EF-A35D-8281978493C8}" type="presParOf" srcId="{6EB88683-4E88-450F-B81C-1028AA8BAEC4}" destId="{8EDB7727-C0DD-45D5-9395-97780E5A812A}" srcOrd="1" destOrd="0" presId="urn:microsoft.com/office/officeart/2009/layout/CirclePictureHierarchy"/>
    <dgm:cxn modelId="{57066C4D-A0C4-4DFE-8ED5-D60295F5B98F}" type="presParOf" srcId="{90DF375C-952F-43A3-9252-387FC7ECCE46}" destId="{E3B978FE-5386-4E6D-9B94-4E722ADFF5CC}" srcOrd="1" destOrd="0" presId="urn:microsoft.com/office/officeart/2009/layout/CirclePictureHierarchy"/>
    <dgm:cxn modelId="{5607412E-897B-4912-AFAD-A786BAEB89FB}" type="presParOf" srcId="{B2FDE08C-04AE-4494-AA66-7D1177089D29}" destId="{1494EF15-1AF9-48C7-B680-44E4C63D0735}" srcOrd="6" destOrd="0" presId="urn:microsoft.com/office/officeart/2009/layout/CirclePictureHierarchy"/>
    <dgm:cxn modelId="{6463EF1E-F548-412F-AC76-5C8F0FAF98FA}" type="presParOf" srcId="{B2FDE08C-04AE-4494-AA66-7D1177089D29}" destId="{8472D8A5-E3D7-4BC3-AFFA-055283081865}" srcOrd="7" destOrd="0" presId="urn:microsoft.com/office/officeart/2009/layout/CirclePictureHierarchy"/>
    <dgm:cxn modelId="{8BB6BC06-4B77-4345-8B9D-254830B0F662}" type="presParOf" srcId="{8472D8A5-E3D7-4BC3-AFFA-055283081865}" destId="{3B18ACB0-7C30-4FA7-94DB-8EB757B0D280}" srcOrd="0" destOrd="0" presId="urn:microsoft.com/office/officeart/2009/layout/CirclePictureHierarchy"/>
    <dgm:cxn modelId="{D6EE4A29-B984-4C9E-843C-D53635115170}" type="presParOf" srcId="{3B18ACB0-7C30-4FA7-94DB-8EB757B0D280}" destId="{8C23D5E8-2418-4065-8FEA-81DF8C15352A}" srcOrd="0" destOrd="0" presId="urn:microsoft.com/office/officeart/2009/layout/CirclePictureHierarchy"/>
    <dgm:cxn modelId="{0AFB162C-6CDC-43ED-B9C0-13274C7C9A39}" type="presParOf" srcId="{3B18ACB0-7C30-4FA7-94DB-8EB757B0D280}" destId="{7A6DE1EF-7B2A-4252-A7C9-CC9BC1317DDE}" srcOrd="1" destOrd="0" presId="urn:microsoft.com/office/officeart/2009/layout/CirclePictureHierarchy"/>
    <dgm:cxn modelId="{07272E8D-A4F4-4E0F-B4BE-FD728FBDE40B}" type="presParOf" srcId="{8472D8A5-E3D7-4BC3-AFFA-055283081865}" destId="{3E0B2F71-F326-492E-B3CA-95EA1980C99B}"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4EF15-1AF9-48C7-B680-44E4C63D0735}">
      <dsp:nvSpPr>
        <dsp:cNvPr id="0" name=""/>
        <dsp:cNvSpPr/>
      </dsp:nvSpPr>
      <dsp:spPr>
        <a:xfrm>
          <a:off x="4570431" y="1952476"/>
          <a:ext cx="4324400" cy="326740"/>
        </a:xfrm>
        <a:custGeom>
          <a:avLst/>
          <a:gdLst/>
          <a:ahLst/>
          <a:cxnLst/>
          <a:rect l="0" t="0" r="0" b="0"/>
          <a:pathLst>
            <a:path>
              <a:moveTo>
                <a:pt x="0" y="0"/>
              </a:moveTo>
              <a:lnTo>
                <a:pt x="0" y="164667"/>
              </a:lnTo>
              <a:lnTo>
                <a:pt x="4324400" y="164667"/>
              </a:lnTo>
              <a:lnTo>
                <a:pt x="4324400" y="3267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5273C857-F193-496F-9EDA-A85B826C633D}">
      <dsp:nvSpPr>
        <dsp:cNvPr id="0" name=""/>
        <dsp:cNvSpPr/>
      </dsp:nvSpPr>
      <dsp:spPr>
        <a:xfrm>
          <a:off x="4570431" y="1952476"/>
          <a:ext cx="1656626" cy="326740"/>
        </a:xfrm>
        <a:custGeom>
          <a:avLst/>
          <a:gdLst/>
          <a:ahLst/>
          <a:cxnLst/>
          <a:rect l="0" t="0" r="0" b="0"/>
          <a:pathLst>
            <a:path>
              <a:moveTo>
                <a:pt x="0" y="0"/>
              </a:moveTo>
              <a:lnTo>
                <a:pt x="0" y="164667"/>
              </a:lnTo>
              <a:lnTo>
                <a:pt x="1656626" y="164667"/>
              </a:lnTo>
              <a:lnTo>
                <a:pt x="1656626" y="3267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360C9FD2-3EA1-480C-AFE3-D2260B37B8D6}">
      <dsp:nvSpPr>
        <dsp:cNvPr id="0" name=""/>
        <dsp:cNvSpPr/>
      </dsp:nvSpPr>
      <dsp:spPr>
        <a:xfrm>
          <a:off x="3374558" y="1952476"/>
          <a:ext cx="1195872" cy="326740"/>
        </a:xfrm>
        <a:custGeom>
          <a:avLst/>
          <a:gdLst/>
          <a:ahLst/>
          <a:cxnLst/>
          <a:rect l="0" t="0" r="0" b="0"/>
          <a:pathLst>
            <a:path>
              <a:moveTo>
                <a:pt x="1195872" y="0"/>
              </a:moveTo>
              <a:lnTo>
                <a:pt x="1195872" y="164667"/>
              </a:lnTo>
              <a:lnTo>
                <a:pt x="0" y="164667"/>
              </a:lnTo>
              <a:lnTo>
                <a:pt x="0" y="3267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EDDB2F87-699E-4D37-BFC2-A98D5CD83BF1}">
      <dsp:nvSpPr>
        <dsp:cNvPr id="0" name=""/>
        <dsp:cNvSpPr/>
      </dsp:nvSpPr>
      <dsp:spPr>
        <a:xfrm>
          <a:off x="522059" y="1952476"/>
          <a:ext cx="4048372" cy="326740"/>
        </a:xfrm>
        <a:custGeom>
          <a:avLst/>
          <a:gdLst/>
          <a:ahLst/>
          <a:cxnLst/>
          <a:rect l="0" t="0" r="0" b="0"/>
          <a:pathLst>
            <a:path>
              <a:moveTo>
                <a:pt x="4048372" y="0"/>
              </a:moveTo>
              <a:lnTo>
                <a:pt x="4048372" y="164667"/>
              </a:lnTo>
              <a:lnTo>
                <a:pt x="0" y="164667"/>
              </a:lnTo>
              <a:lnTo>
                <a:pt x="0" y="32674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A7D7361A-17E0-4878-98CD-214019BDC3C9}">
      <dsp:nvSpPr>
        <dsp:cNvPr id="0" name=""/>
        <dsp:cNvSpPr/>
      </dsp:nvSpPr>
      <dsp:spPr>
        <a:xfrm>
          <a:off x="4051795" y="915203"/>
          <a:ext cx="1037272" cy="1037272"/>
        </a:xfrm>
        <a:prstGeom prst="ellipse">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F329514-FBE9-4236-B283-53E0BE9E59DD}">
      <dsp:nvSpPr>
        <dsp:cNvPr id="0" name=""/>
        <dsp:cNvSpPr/>
      </dsp:nvSpPr>
      <dsp:spPr>
        <a:xfrm>
          <a:off x="5106638" y="912610"/>
          <a:ext cx="2371516" cy="1037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2"/>
              </a:solidFill>
            </a:rPr>
            <a:t>GuardDuty EKS Protection</a:t>
          </a:r>
        </a:p>
      </dsp:txBody>
      <dsp:txXfrm>
        <a:off x="5106638" y="912610"/>
        <a:ext cx="2371516" cy="1037272"/>
      </dsp:txXfrm>
    </dsp:sp>
    <dsp:sp modelId="{0C9E3E04-B74D-4878-B327-878A11B628BC}">
      <dsp:nvSpPr>
        <dsp:cNvPr id="0" name=""/>
        <dsp:cNvSpPr/>
      </dsp:nvSpPr>
      <dsp:spPr>
        <a:xfrm>
          <a:off x="3422" y="2279217"/>
          <a:ext cx="1037272" cy="1037272"/>
        </a:xfrm>
        <a:prstGeom prst="ellipse">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A22F6E-3F0F-4C48-8DE5-F4B30422AD4E}">
      <dsp:nvSpPr>
        <dsp:cNvPr id="0" name=""/>
        <dsp:cNvSpPr/>
      </dsp:nvSpPr>
      <dsp:spPr>
        <a:xfrm>
          <a:off x="1040695" y="2276623"/>
          <a:ext cx="1555908" cy="1037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2"/>
              </a:solidFill>
            </a:rPr>
            <a:t>Amazon EKS control plane </a:t>
          </a:r>
        </a:p>
        <a:p>
          <a:pPr marL="0" lvl="0" indent="0" algn="l" defTabSz="622300">
            <a:lnSpc>
              <a:spcPct val="90000"/>
            </a:lnSpc>
            <a:spcBef>
              <a:spcPct val="0"/>
            </a:spcBef>
            <a:spcAft>
              <a:spcPct val="35000"/>
            </a:spcAft>
            <a:buNone/>
          </a:pPr>
          <a:r>
            <a:rPr lang="en-US" sz="1400" kern="1200" dirty="0">
              <a:solidFill>
                <a:schemeClr val="tx2"/>
              </a:solidFill>
            </a:rPr>
            <a:t>(AWS CloudTrail)</a:t>
          </a:r>
        </a:p>
      </dsp:txBody>
      <dsp:txXfrm>
        <a:off x="1040695" y="2276623"/>
        <a:ext cx="1555908" cy="1037272"/>
      </dsp:txXfrm>
    </dsp:sp>
    <dsp:sp modelId="{3358B92D-B4FE-490E-BFFE-41FFF1C7396E}">
      <dsp:nvSpPr>
        <dsp:cNvPr id="0" name=""/>
        <dsp:cNvSpPr/>
      </dsp:nvSpPr>
      <dsp:spPr>
        <a:xfrm>
          <a:off x="2855922" y="2279217"/>
          <a:ext cx="1037272" cy="1037272"/>
        </a:xfrm>
        <a:prstGeom prst="ellipse">
          <a:avLst/>
        </a:prstGeom>
        <a:blipFill>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4A4E24C-F2ED-4506-B61C-C62E56325E09}">
      <dsp:nvSpPr>
        <dsp:cNvPr id="0" name=""/>
        <dsp:cNvSpPr/>
      </dsp:nvSpPr>
      <dsp:spPr>
        <a:xfrm>
          <a:off x="3893194" y="2276623"/>
          <a:ext cx="1555908" cy="1037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2"/>
              </a:solidFill>
            </a:rPr>
            <a:t>Kubernetes control plane</a:t>
          </a:r>
        </a:p>
        <a:p>
          <a:pPr marL="0" lvl="0" indent="0" algn="l" defTabSz="622300">
            <a:lnSpc>
              <a:spcPct val="90000"/>
            </a:lnSpc>
            <a:spcBef>
              <a:spcPct val="0"/>
            </a:spcBef>
            <a:spcAft>
              <a:spcPct val="35000"/>
            </a:spcAft>
            <a:buNone/>
          </a:pPr>
          <a:r>
            <a:rPr lang="en-US" sz="1400" b="0" kern="1200" dirty="0">
              <a:solidFill>
                <a:schemeClr val="tx2"/>
              </a:solidFill>
            </a:rPr>
            <a:t>(audit logs)</a:t>
          </a:r>
        </a:p>
      </dsp:txBody>
      <dsp:txXfrm>
        <a:off x="3893194" y="2276623"/>
        <a:ext cx="1555908" cy="1037272"/>
      </dsp:txXfrm>
    </dsp:sp>
    <dsp:sp modelId="{AE2CA7F9-BB92-4299-8D2F-C2B9AC5BE275}">
      <dsp:nvSpPr>
        <dsp:cNvPr id="0" name=""/>
        <dsp:cNvSpPr/>
      </dsp:nvSpPr>
      <dsp:spPr>
        <a:xfrm>
          <a:off x="5708421" y="2279217"/>
          <a:ext cx="1037272" cy="1037272"/>
        </a:xfrm>
        <a:prstGeom prst="ellipse">
          <a:avLst/>
        </a:prstGeom>
        <a:blipFill dpi="0" rotWithShape="1">
          <a:blip xmlns:r="http://schemas.openxmlformats.org/officeDocument/2006/relationships" r:embed="rId4" cstate="hqprint">
            <a:extLst>
              <a:ext uri="{28A0092B-C50C-407E-A947-70E740481C1C}">
                <a14:useLocalDpi xmlns:a14="http://schemas.microsoft.com/office/drawing/2010/main"/>
              </a:ext>
            </a:extLst>
          </a:blip>
          <a:srcRect/>
          <a:stretch>
            <a:fillRect l="15000" t="15000" r="15000" b="15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EDB7727-C0DD-45D5-9395-97780E5A812A}">
      <dsp:nvSpPr>
        <dsp:cNvPr id="0" name=""/>
        <dsp:cNvSpPr/>
      </dsp:nvSpPr>
      <dsp:spPr>
        <a:xfrm>
          <a:off x="6930419" y="2276623"/>
          <a:ext cx="1186458" cy="1037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2"/>
              </a:solidFill>
            </a:rPr>
            <a:t>Amazon EC2 nodes </a:t>
          </a:r>
          <a:r>
            <a:rPr lang="en-US" sz="1400" b="0" kern="1200" dirty="0">
              <a:solidFill>
                <a:schemeClr val="tx2"/>
              </a:solidFill>
            </a:rPr>
            <a:t>(malware protection)</a:t>
          </a:r>
        </a:p>
      </dsp:txBody>
      <dsp:txXfrm>
        <a:off x="6930419" y="2276623"/>
        <a:ext cx="1186458" cy="1037272"/>
      </dsp:txXfrm>
    </dsp:sp>
    <dsp:sp modelId="{8C23D5E8-2418-4065-8FEA-81DF8C15352A}">
      <dsp:nvSpPr>
        <dsp:cNvPr id="0" name=""/>
        <dsp:cNvSpPr/>
      </dsp:nvSpPr>
      <dsp:spPr>
        <a:xfrm>
          <a:off x="8376195" y="2279217"/>
          <a:ext cx="1037272" cy="1037272"/>
        </a:xfrm>
        <a:prstGeom prst="ellipse">
          <a:avLst/>
        </a:prstGeom>
        <a:blipFill>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A6DE1EF-7B2A-4252-A7C9-CC9BC1317DDE}">
      <dsp:nvSpPr>
        <dsp:cNvPr id="0" name=""/>
        <dsp:cNvSpPr/>
      </dsp:nvSpPr>
      <dsp:spPr>
        <a:xfrm>
          <a:off x="9413468" y="2276623"/>
          <a:ext cx="1555908" cy="1037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solidFill>
                <a:schemeClr val="tx2"/>
              </a:solidFill>
            </a:rPr>
            <a:t>Container runtime </a:t>
          </a:r>
        </a:p>
        <a:p>
          <a:pPr marL="0" lvl="0" indent="0" algn="l" defTabSz="622300">
            <a:lnSpc>
              <a:spcPct val="90000"/>
            </a:lnSpc>
            <a:spcBef>
              <a:spcPct val="0"/>
            </a:spcBef>
            <a:spcAft>
              <a:spcPct val="35000"/>
            </a:spcAft>
            <a:buNone/>
          </a:pPr>
          <a:r>
            <a:rPr lang="en-US" sz="1400" b="0" kern="1200" dirty="0">
              <a:solidFill>
                <a:schemeClr val="tx2"/>
              </a:solidFill>
            </a:rPr>
            <a:t>(system events)</a:t>
          </a:r>
        </a:p>
      </dsp:txBody>
      <dsp:txXfrm>
        <a:off x="9413468" y="2276623"/>
        <a:ext cx="1555908" cy="1037272"/>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643639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endParaRPr lang="en-US" b="0" i="0" dirty="0">
              <a:solidFill>
                <a:srgbClr val="4D535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4D5356"/>
                </a:solidFill>
                <a:effectLst/>
                <a:latin typeface="arial" panose="020B0604020202020204" pitchFamily="34" charset="0"/>
              </a:rPr>
              <a:t>1. Using a unified view makes it easier to identify patterns that may validate or refute a security issue, and to understand all of the resources impacted by the security finding.</a:t>
            </a:r>
          </a:p>
          <a:p>
            <a:pPr algn="l"/>
            <a:endParaRPr lang="en-US" b="0" i="0" dirty="0">
              <a:solidFill>
                <a:srgbClr val="4D5356"/>
              </a:solidFill>
              <a:effectLst/>
              <a:latin typeface="arial" panose="020B0604020202020204" pitchFamily="34" charset="0"/>
            </a:endParaRPr>
          </a:p>
          <a:p>
            <a:pPr algn="l"/>
            <a:r>
              <a:rPr lang="en-US" b="0" i="0" dirty="0">
                <a:solidFill>
                  <a:srgbClr val="4D5356"/>
                </a:solidFill>
                <a:effectLst/>
                <a:latin typeface="arial" panose="020B0604020202020204" pitchFamily="34" charset="0"/>
              </a:rPr>
              <a:t>2. With the geolocation map, users can view login attempts, drill down into relevant historical activities, quickly determine a root cause and, if necessary, take action to resolve the further issue.</a:t>
            </a:r>
            <a:endParaRPr lang="en-US" dirty="0">
              <a:solidFill>
                <a:srgbClr val="4D5356"/>
              </a:solidFill>
              <a:effectLst/>
              <a:latin typeface="Amazon Ember" panose="020B0603020204020204" pitchFamily="34" charset="0"/>
            </a:endParaRPr>
          </a:p>
          <a:p>
            <a:pPr algn="l"/>
            <a:endParaRPr lang="en-US" dirty="0">
              <a:solidFill>
                <a:srgbClr val="4D5356"/>
              </a:solidFill>
              <a:effectLst/>
              <a:latin typeface="Amazon Ember" panose="020B0603020204020204" pitchFamily="34" charset="0"/>
            </a:endParaRPr>
          </a:p>
          <a:p>
            <a:pPr algn="l"/>
            <a:r>
              <a:rPr lang="en-US" b="0" i="0" dirty="0">
                <a:solidFill>
                  <a:srgbClr val="4D5356"/>
                </a:solidFill>
                <a:effectLst/>
                <a:latin typeface="arial" panose="020B0604020202020204" pitchFamily="34" charset="0"/>
              </a:rPr>
              <a:t>3. The graph model is prebuilt with the security-related relationships and summarizes contextual, and behavioral insights, which enable users to quickly validate, compare and correlate the data to reach conclusions. Amazon Detective’s visualizations are powered by the graph model enabling users to rapidly answer their investigative questions without the complexity of querying raw logs. For example, the graph provides the context and relationships around when an IP address is connected to an EC2 instance, and then the API calls that a role has issued in the specific time.</a:t>
            </a:r>
          </a:p>
          <a:p>
            <a:pPr algn="l"/>
            <a:endParaRPr lang="en-US" b="0" i="0" dirty="0">
              <a:solidFill>
                <a:srgbClr val="4D5356"/>
              </a:solidFill>
              <a:effectLst/>
              <a:latin typeface="arial" panose="020B0604020202020204" pitchFamily="34" charset="0"/>
            </a:endParaRPr>
          </a:p>
          <a:p>
            <a:pPr algn="l"/>
            <a:endParaRPr lang="en-US" b="0" i="0" dirty="0">
              <a:solidFill>
                <a:srgbClr val="4D5356"/>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128563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16191F"/>
                </a:solidFill>
                <a:effectLst/>
                <a:latin typeface="Amazon Ember" panose="020B0603020204020204" pitchFamily="34" charset="0"/>
              </a:rPr>
              <a:t>In Amazon Detective, you conduct investigations using data from a Detective behavior graph. A behavior graph is a linked set of data generated from the Detective source data that is ingested from one or more Amazon Web Services (AWS) accounts. The behavior graph uses the source data to do the following:</a:t>
            </a:r>
          </a:p>
          <a:p>
            <a:pPr algn="l"/>
            <a:endParaRPr lang="en-US" b="0" i="0" dirty="0">
              <a:solidFill>
                <a:srgbClr val="16191F"/>
              </a:solidFill>
              <a:effectLst/>
              <a:latin typeface="Amazon Ember" panose="020B0603020204020204" pitchFamily="34" charset="0"/>
            </a:endParaRPr>
          </a:p>
          <a:p>
            <a:pPr marL="171450" indent="-171450" algn="l">
              <a:buFont typeface="Arial" panose="020B0604020202020204" pitchFamily="34" charset="0"/>
              <a:buChar char="•"/>
            </a:pPr>
            <a:r>
              <a:rPr lang="en-US" b="0" i="0" dirty="0">
                <a:solidFill>
                  <a:srgbClr val="16191F"/>
                </a:solidFill>
                <a:effectLst/>
                <a:latin typeface="Amazon Ember" panose="020B0603020204020204" pitchFamily="34" charset="0"/>
              </a:rPr>
              <a:t>Generate an overall picture of your systems, users, and the interactions among them over time offering a streamlined, holistic view</a:t>
            </a:r>
          </a:p>
          <a:p>
            <a:pPr marL="171450" indent="-171450" algn="l">
              <a:buFont typeface="Arial" panose="020B0604020202020204" pitchFamily="34" charset="0"/>
              <a:buChar char="•"/>
            </a:pPr>
            <a:r>
              <a:rPr lang="en-US" b="0" i="0" dirty="0">
                <a:solidFill>
                  <a:srgbClr val="16191F"/>
                </a:solidFill>
                <a:effectLst/>
                <a:latin typeface="Amazon Ember" panose="020B0603020204020204" pitchFamily="34" charset="0"/>
              </a:rPr>
              <a:t>Perform more detailed analysis of specific activity to help you answer questions that arise as you conduct investigations</a:t>
            </a:r>
          </a:p>
          <a:p>
            <a:pPr marL="171450" indent="-171450" algn="l">
              <a:buFont typeface="Arial" panose="020B0604020202020204" pitchFamily="34" charset="0"/>
              <a:buChar char="•"/>
            </a:pPr>
            <a:r>
              <a:rPr lang="en-US" b="0" i="0" dirty="0">
                <a:solidFill>
                  <a:srgbClr val="16191F"/>
                </a:solidFill>
                <a:effectLst/>
                <a:latin typeface="Amazon Ember" panose="020B0603020204020204" pitchFamily="34" charset="0"/>
              </a:rPr>
              <a:t>Correlate collections of findings, entities, and evidence that may be related to the same event or security issue</a:t>
            </a:r>
          </a:p>
          <a:p>
            <a:pPr algn="l"/>
            <a:endParaRPr lang="en-US" b="0" i="0" dirty="0">
              <a:solidFill>
                <a:srgbClr val="16191F"/>
              </a:solidFill>
              <a:effectLst/>
              <a:latin typeface="Amazon Ember" panose="020B0603020204020204" pitchFamily="34" charset="0"/>
            </a:endParaRPr>
          </a:p>
          <a:p>
            <a:pPr algn="l"/>
            <a:r>
              <a:rPr lang="en-US" b="0" i="0" dirty="0">
                <a:solidFill>
                  <a:srgbClr val="16191F"/>
                </a:solidFill>
                <a:effectLst/>
                <a:latin typeface="Amazon Ember" panose="020B0603020204020204" pitchFamily="34" charset="0"/>
              </a:rPr>
              <a:t>Note that all extraction, modeling, and analytics of behavior graph data occurs within the context of each individual behavior graph. As new data comes in, Detective uses a combination of extraction and analytics to populate the behavior graph. Extraction is based on configured mapping rules. A mapping rule basically says, "Whenever you see this piece of data, use it in this specific way to update behavior graph data.” For example, an incoming Detective source data record might include an IP address. If it does, Detective uses the information in that record to create a new IP address entity or update an existing IP address entity.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42F2CF-0773-1547-987E-F736A1B9E0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59484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8CE53F-23B0-4233-858D-1E853136EF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CB99A85-4C6F-4410-BA49-5E76D18210A0}"/>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8" name="TextBox 3">
            <a:extLst>
              <a:ext uri="{FF2B5EF4-FFF2-40B4-BE49-F238E27FC236}">
                <a16:creationId xmlns:a16="http://schemas.microsoft.com/office/drawing/2014/main" id="{61CFB355-AF71-43DF-9D2C-F4BBA12A74CE}"/>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6" name="Text Placeholder 15">
            <a:extLst>
              <a:ext uri="{FF2B5EF4-FFF2-40B4-BE49-F238E27FC236}">
                <a16:creationId xmlns:a16="http://schemas.microsoft.com/office/drawing/2014/main" id="{C9A1E31E-AF7A-45E2-9865-54922DD40888}"/>
              </a:ext>
            </a:extLst>
          </p:cNvPr>
          <p:cNvSpPr>
            <a:spLocks noGrp="1"/>
          </p:cNvSpPr>
          <p:nvPr>
            <p:ph type="body" sz="quarter" idx="10" hasCustomPrompt="1"/>
          </p:nvPr>
        </p:nvSpPr>
        <p:spPr>
          <a:xfrm>
            <a:off x="304800" y="2095500"/>
            <a:ext cx="604519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EYEBROW TEXT</a:t>
            </a:r>
          </a:p>
        </p:txBody>
      </p:sp>
      <p:sp>
        <p:nvSpPr>
          <p:cNvPr id="18" name="Text Placeholder 17">
            <a:extLst>
              <a:ext uri="{FF2B5EF4-FFF2-40B4-BE49-F238E27FC236}">
                <a16:creationId xmlns:a16="http://schemas.microsoft.com/office/drawing/2014/main" id="{9BEAEF26-5491-4FBC-ADF6-59BA58C71D5F}"/>
              </a:ext>
            </a:extLst>
          </p:cNvPr>
          <p:cNvSpPr>
            <a:spLocks noGrp="1"/>
          </p:cNvSpPr>
          <p:nvPr>
            <p:ph type="body" sz="quarter" idx="11" hasCustomPrompt="1"/>
          </p:nvPr>
        </p:nvSpPr>
        <p:spPr>
          <a:xfrm>
            <a:off x="304800" y="2362200"/>
            <a:ext cx="6045200" cy="2216378"/>
          </a:xfrm>
        </p:spPr>
        <p:txBody>
          <a:bodyPr/>
          <a:lstStyle>
            <a:lvl1pPr marL="0" indent="0">
              <a:buNone/>
              <a:defRPr sz="4800" b="1"/>
            </a:lvl1pPr>
            <a:lvl2pPr marL="228600" indent="0">
              <a:buNone/>
              <a:defRPr/>
            </a:lvl2pPr>
            <a:lvl3pPr marL="457200" indent="0">
              <a:buNone/>
              <a:defRPr/>
            </a:lvl3pPr>
            <a:lvl4pPr marL="685800" indent="0">
              <a:buNone/>
              <a:defRPr/>
            </a:lvl4pPr>
            <a:lvl5pPr marL="685800" indent="0">
              <a:buNone/>
              <a:defRPr/>
            </a:lvl5pPr>
          </a:lstStyle>
          <a:p>
            <a:pPr lvl="0"/>
            <a:r>
              <a:rPr lang="en-US" dirty="0"/>
              <a:t>Enter event messaging tagline</a:t>
            </a:r>
          </a:p>
        </p:txBody>
      </p:sp>
    </p:spTree>
    <p:extLst>
      <p:ext uri="{BB962C8B-B14F-4D97-AF65-F5344CB8AC3E}">
        <p14:creationId xmlns:p14="http://schemas.microsoft.com/office/powerpoint/2010/main" val="2524165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488" userDrawn="1">
          <p15:clr>
            <a:srgbClr val="FBAE40"/>
          </p15:clr>
        </p15:guide>
        <p15:guide id="3" orient="horz" pos="1320" userDrawn="1">
          <p15:clr>
            <a:srgbClr val="FBAE40"/>
          </p15:clr>
        </p15:guide>
        <p15:guide id="4" pos="216" userDrawn="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8F4A31-0C05-4908-A39C-48B380ED253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8"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7" name="Picture 16">
            <a:extLst>
              <a:ext uri="{FF2B5EF4-FFF2-40B4-BE49-F238E27FC236}">
                <a16:creationId xmlns:a16="http://schemas.microsoft.com/office/drawing/2014/main" id="{57296453-03B5-4B67-B7F3-D38054E336F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8" name="TextBox 3">
            <a:extLst>
              <a:ext uri="{FF2B5EF4-FFF2-40B4-BE49-F238E27FC236}">
                <a16:creationId xmlns:a16="http://schemas.microsoft.com/office/drawing/2014/main" id="{D1C9C65D-B186-4365-83A2-B59B7AA4B217}"/>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0" name="Text Placeholder 11">
            <a:extLst>
              <a:ext uri="{FF2B5EF4-FFF2-40B4-BE49-F238E27FC236}">
                <a16:creationId xmlns:a16="http://schemas.microsoft.com/office/drawing/2014/main" id="{8BAF73F8-DD05-4CB0-940E-A26A2E3B3A7B}"/>
              </a:ext>
            </a:extLst>
          </p:cNvPr>
          <p:cNvSpPr>
            <a:spLocks noGrp="1"/>
          </p:cNvSpPr>
          <p:nvPr>
            <p:ph type="body" sz="quarter" idx="10" hasCustomPrompt="1"/>
          </p:nvPr>
        </p:nvSpPr>
        <p:spPr>
          <a:xfrm>
            <a:off x="322916" y="4495800"/>
            <a:ext cx="3702329" cy="369332"/>
          </a:xfrm>
        </p:spPr>
        <p:txBody>
          <a:bodyPr/>
          <a:lstStyle>
            <a:lvl1pPr marL="0" indent="0">
              <a:buNone/>
              <a:defRPr sz="2000" b="1" cap="none" spc="0" baseline="0"/>
            </a:lvl1pPr>
          </a:lstStyle>
          <a:p>
            <a:pPr lvl="0"/>
            <a:r>
              <a:rPr lang="en-US" dirty="0"/>
              <a:t>Speaker name</a:t>
            </a:r>
          </a:p>
        </p:txBody>
      </p:sp>
      <p:sp>
        <p:nvSpPr>
          <p:cNvPr id="11" name="Text Placeholder 15">
            <a:extLst>
              <a:ext uri="{FF2B5EF4-FFF2-40B4-BE49-F238E27FC236}">
                <a16:creationId xmlns:a16="http://schemas.microsoft.com/office/drawing/2014/main" id="{C1223680-8C25-4292-A72B-287D5B05F701}"/>
              </a:ext>
            </a:extLst>
          </p:cNvPr>
          <p:cNvSpPr>
            <a:spLocks noGrp="1"/>
          </p:cNvSpPr>
          <p:nvPr>
            <p:ph type="body" sz="quarter" idx="12" hasCustomPrompt="1"/>
          </p:nvPr>
        </p:nvSpPr>
        <p:spPr>
          <a:xfrm>
            <a:off x="322916" y="4869862"/>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2363368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32" userDrawn="1">
          <p15:clr>
            <a:srgbClr val="FBAE40"/>
          </p15:clr>
        </p15:guide>
        <p15:guide id="2" pos="216" userDrawn="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5" name="Picture 4">
            <a:extLst>
              <a:ext uri="{FF2B5EF4-FFF2-40B4-BE49-F238E27FC236}">
                <a16:creationId xmlns:a16="http://schemas.microsoft.com/office/drawing/2014/main" id="{729FD16D-D8F9-4F10-B574-0FC3BF802660}"/>
              </a:ext>
            </a:extLst>
          </p:cNvPr>
          <p:cNvPicPr>
            <a:picLocks noChangeAspect="1"/>
          </p:cNvPicPr>
          <p:nvPr userDrawn="1"/>
        </p:nvPicPr>
        <p:blipFill rotWithShape="1">
          <a:blip r:embed="rId3"/>
          <a:srcRect l="35703" t="24880" r="35938" b="57963"/>
          <a:stretch/>
        </p:blipFill>
        <p:spPr>
          <a:xfrm>
            <a:off x="282575" y="881645"/>
            <a:ext cx="874741" cy="627899"/>
          </a:xfrm>
          <a:prstGeom prst="rect">
            <a:avLst/>
          </a:prstGeom>
        </p:spPr>
      </p:pic>
    </p:spTree>
    <p:extLst>
      <p:ext uri="{BB962C8B-B14F-4D97-AF65-F5344CB8AC3E}">
        <p14:creationId xmlns:p14="http://schemas.microsoft.com/office/powerpoint/2010/main" val="3725096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1395517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1B56576-1E77-4AAD-BEFB-F145FC6BB14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942142"/>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7200" b="1" i="0" spc="-3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pic>
        <p:nvPicPr>
          <p:cNvPr id="41" name="Picture 40">
            <a:extLst>
              <a:ext uri="{FF2B5EF4-FFF2-40B4-BE49-F238E27FC236}">
                <a16:creationId xmlns:a16="http://schemas.microsoft.com/office/drawing/2014/main" id="{58273748-B30F-4207-A007-FE5CB4A185C1}"/>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44" name="TextBox 3">
            <a:extLst>
              <a:ext uri="{FF2B5EF4-FFF2-40B4-BE49-F238E27FC236}">
                <a16:creationId xmlns:a16="http://schemas.microsoft.com/office/drawing/2014/main" id="{C6645785-29C1-44B9-B7E4-48D789B97C76}"/>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Tree>
    <p:extLst>
      <p:ext uri="{BB962C8B-B14F-4D97-AF65-F5344CB8AC3E}">
        <p14:creationId xmlns:p14="http://schemas.microsoft.com/office/powerpoint/2010/main" val="3645706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Two Speakers">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11BD26D-D907-4B06-847D-040B61DB62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7"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7" name="Picture 16">
            <a:extLst>
              <a:ext uri="{FF2B5EF4-FFF2-40B4-BE49-F238E27FC236}">
                <a16:creationId xmlns:a16="http://schemas.microsoft.com/office/drawing/2014/main" id="{077F3A67-660E-4EB9-89F3-3F22EEDB588A}"/>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8" name="TextBox 3">
            <a:extLst>
              <a:ext uri="{FF2B5EF4-FFF2-40B4-BE49-F238E27FC236}">
                <a16:creationId xmlns:a16="http://schemas.microsoft.com/office/drawing/2014/main" id="{CEB99C67-A2D4-49A5-8A04-3CE273D1A1FE}"/>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1" name="Text Placeholder 11">
            <a:extLst>
              <a:ext uri="{FF2B5EF4-FFF2-40B4-BE49-F238E27FC236}">
                <a16:creationId xmlns:a16="http://schemas.microsoft.com/office/drawing/2014/main" id="{2F6F610C-F2C4-47EA-B581-107325EFEA0F}"/>
              </a:ext>
            </a:extLst>
          </p:cNvPr>
          <p:cNvSpPr>
            <a:spLocks noGrp="1"/>
          </p:cNvSpPr>
          <p:nvPr>
            <p:ph type="body" sz="quarter" idx="10" hasCustomPrompt="1"/>
          </p:nvPr>
        </p:nvSpPr>
        <p:spPr>
          <a:xfrm>
            <a:off x="322916" y="4495800"/>
            <a:ext cx="3702329" cy="369332"/>
          </a:xfrm>
        </p:spPr>
        <p:txBody>
          <a:bodyPr/>
          <a:lstStyle>
            <a:lvl1pPr marL="0" indent="0">
              <a:buNone/>
              <a:defRPr sz="2000" b="1" cap="none" spc="0" baseline="0"/>
            </a:lvl1pPr>
          </a:lstStyle>
          <a:p>
            <a:pPr lvl="0"/>
            <a:r>
              <a:rPr lang="en-US" dirty="0"/>
              <a:t>Speaker name</a:t>
            </a:r>
          </a:p>
        </p:txBody>
      </p:sp>
      <p:sp>
        <p:nvSpPr>
          <p:cNvPr id="13" name="Text Placeholder 15">
            <a:extLst>
              <a:ext uri="{FF2B5EF4-FFF2-40B4-BE49-F238E27FC236}">
                <a16:creationId xmlns:a16="http://schemas.microsoft.com/office/drawing/2014/main" id="{F268D7B6-45A7-4EC5-93D0-A3867A18F5EC}"/>
              </a:ext>
            </a:extLst>
          </p:cNvPr>
          <p:cNvSpPr>
            <a:spLocks noGrp="1"/>
          </p:cNvSpPr>
          <p:nvPr>
            <p:ph type="body" sz="quarter" idx="12" hasCustomPrompt="1"/>
          </p:nvPr>
        </p:nvSpPr>
        <p:spPr>
          <a:xfrm>
            <a:off x="322916" y="4869861"/>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5" name="Text Placeholder 3">
            <a:extLst>
              <a:ext uri="{FF2B5EF4-FFF2-40B4-BE49-F238E27FC236}">
                <a16:creationId xmlns:a16="http://schemas.microsoft.com/office/drawing/2014/main" id="{36CBB7AB-070C-41D0-93A5-E074FF84DC7A}"/>
              </a:ext>
            </a:extLst>
          </p:cNvPr>
          <p:cNvSpPr>
            <a:spLocks noGrp="1"/>
          </p:cNvSpPr>
          <p:nvPr>
            <p:ph type="body" sz="quarter" idx="13" hasCustomPrompt="1"/>
          </p:nvPr>
        </p:nvSpPr>
        <p:spPr>
          <a:xfrm>
            <a:off x="4456766" y="4495800"/>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19" name="Text Placeholder 5">
            <a:extLst>
              <a:ext uri="{FF2B5EF4-FFF2-40B4-BE49-F238E27FC236}">
                <a16:creationId xmlns:a16="http://schemas.microsoft.com/office/drawing/2014/main" id="{5E66EE0B-4B52-444D-B4C0-49D33F6DF92A}"/>
              </a:ext>
            </a:extLst>
          </p:cNvPr>
          <p:cNvSpPr>
            <a:spLocks noGrp="1"/>
          </p:cNvSpPr>
          <p:nvPr>
            <p:ph type="body" sz="quarter" idx="14" hasCustomPrompt="1"/>
          </p:nvPr>
        </p:nvSpPr>
        <p:spPr>
          <a:xfrm>
            <a:off x="4456766" y="4869861"/>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915636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832" userDrawn="1">
          <p15:clr>
            <a:srgbClr val="FBAE40"/>
          </p15:clr>
        </p15:guide>
        <p15:guide id="3" pos="216" userDrawn="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Table">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1CD77E91-3EA1-4891-9DC3-6A99F34655B7}"/>
              </a:ext>
            </a:extLst>
          </p:cNvPr>
          <p:cNvSpPr>
            <a:spLocks noGrp="1"/>
          </p:cNvSpPr>
          <p:nvPr>
            <p:ph type="tbl" sz="quarter" idx="15" hasCustomPrompt="1"/>
          </p:nvPr>
        </p:nvSpPr>
        <p:spPr>
          <a:xfrm>
            <a:off x="609600" y="1711804"/>
            <a:ext cx="10972800" cy="4191000"/>
          </a:xfrm>
          <a:prstGeom prst="rect">
            <a:avLst/>
          </a:prstGeom>
        </p:spPr>
        <p:txBody>
          <a:bodyPr/>
          <a:lstStyle>
            <a:lvl1pPr marL="0" indent="0">
              <a:buNone/>
              <a:defRPr/>
            </a:lvl1pPr>
          </a:lstStyle>
          <a:p>
            <a:r>
              <a:rPr lang="en-US" dirty="0"/>
              <a:t>Click the icon to add a table</a:t>
            </a:r>
          </a:p>
        </p:txBody>
      </p:sp>
      <p:sp>
        <p:nvSpPr>
          <p:cNvPr id="2" name="Title 1">
            <a:extLst>
              <a:ext uri="{FF2B5EF4-FFF2-40B4-BE49-F238E27FC236}">
                <a16:creationId xmlns:a16="http://schemas.microsoft.com/office/drawing/2014/main" id="{3FAC5874-C948-4D8D-81CE-BCB187287513}"/>
              </a:ext>
            </a:extLst>
          </p:cNvPr>
          <p:cNvSpPr>
            <a:spLocks noGrp="1"/>
          </p:cNvSpPr>
          <p:nvPr>
            <p:ph type="title" hasCustomPrompt="1"/>
          </p:nvPr>
        </p:nvSpPr>
        <p:spPr/>
        <p:txBody>
          <a:bodyPr/>
          <a:lstStyle>
            <a:lvl1pPr>
              <a:defRPr/>
            </a:lvl1pPr>
          </a:lstStyle>
          <a:p>
            <a:r>
              <a:rPr lang="en-US" dirty="0"/>
              <a:t>Title and table layout</a:t>
            </a:r>
          </a:p>
        </p:txBody>
      </p:sp>
      <p:sp>
        <p:nvSpPr>
          <p:cNvPr id="6" name="Slide Number Placeholder 5">
            <a:extLst>
              <a:ext uri="{FF2B5EF4-FFF2-40B4-BE49-F238E27FC236}">
                <a16:creationId xmlns:a16="http://schemas.microsoft.com/office/drawing/2014/main" id="{693C3067-21A9-B741-A2BF-9F242D93DEA8}"/>
              </a:ext>
            </a:extLst>
          </p:cNvPr>
          <p:cNvSpPr>
            <a:spLocks noGrp="1"/>
          </p:cNvSpPr>
          <p:nvPr>
            <p:ph type="sldNum" sz="quarter" idx="18"/>
          </p:nvPr>
        </p:nvSpPr>
        <p:spPr>
          <a:xfrm>
            <a:off x="8929200" y="6289500"/>
            <a:ext cx="2743200" cy="365125"/>
          </a:xfrm>
          <a:prstGeom prst="rect">
            <a:avLst/>
          </a:prstGeom>
        </p:spPr>
        <p:txBody>
          <a:bodyPr/>
          <a:lstStyle/>
          <a:p>
            <a:fld id="{7834CDD4-D76F-4459-B025-0310E913C243}" type="slidenum">
              <a:rPr lang="en-US" smtClean="0"/>
              <a:pPr/>
              <a:t>‹#›</a:t>
            </a:fld>
            <a:endParaRPr lang="en-US"/>
          </a:p>
        </p:txBody>
      </p:sp>
    </p:spTree>
    <p:extLst>
      <p:ext uri="{BB962C8B-B14F-4D97-AF65-F5344CB8AC3E}">
        <p14:creationId xmlns:p14="http://schemas.microsoft.com/office/powerpoint/2010/main" val="74304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Three Speakers">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79D262D-8E77-48FD-8F71-B03E0E401CE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8"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5" name="Picture 14">
            <a:extLst>
              <a:ext uri="{FF2B5EF4-FFF2-40B4-BE49-F238E27FC236}">
                <a16:creationId xmlns:a16="http://schemas.microsoft.com/office/drawing/2014/main" id="{D5B89917-3915-417D-9151-C55D555DBAF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7" name="TextBox 3">
            <a:extLst>
              <a:ext uri="{FF2B5EF4-FFF2-40B4-BE49-F238E27FC236}">
                <a16:creationId xmlns:a16="http://schemas.microsoft.com/office/drawing/2014/main" id="{023A1FD8-09EC-4B89-A24D-FBE9511D76D7}"/>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3" name="Text Placeholder 11">
            <a:extLst>
              <a:ext uri="{FF2B5EF4-FFF2-40B4-BE49-F238E27FC236}">
                <a16:creationId xmlns:a16="http://schemas.microsoft.com/office/drawing/2014/main" id="{C257899D-BBF0-4E49-AEFA-CCBB1787EF4C}"/>
              </a:ext>
            </a:extLst>
          </p:cNvPr>
          <p:cNvSpPr>
            <a:spLocks noGrp="1"/>
          </p:cNvSpPr>
          <p:nvPr>
            <p:ph type="body" sz="quarter" idx="10" hasCustomPrompt="1"/>
          </p:nvPr>
        </p:nvSpPr>
        <p:spPr>
          <a:xfrm>
            <a:off x="322917" y="4495800"/>
            <a:ext cx="2661369" cy="369332"/>
          </a:xfrm>
        </p:spPr>
        <p:txBody>
          <a:bodyPr/>
          <a:lstStyle>
            <a:lvl1pPr marL="0" indent="0">
              <a:buNone/>
              <a:defRPr sz="2000" b="1" cap="none" spc="0" baseline="0"/>
            </a:lvl1pPr>
          </a:lstStyle>
          <a:p>
            <a:pPr lvl="0"/>
            <a:r>
              <a:rPr lang="en-US" dirty="0"/>
              <a:t>Speaker name</a:t>
            </a:r>
          </a:p>
        </p:txBody>
      </p:sp>
      <p:sp>
        <p:nvSpPr>
          <p:cNvPr id="18" name="Text Placeholder 15">
            <a:extLst>
              <a:ext uri="{FF2B5EF4-FFF2-40B4-BE49-F238E27FC236}">
                <a16:creationId xmlns:a16="http://schemas.microsoft.com/office/drawing/2014/main" id="{6A50459A-E7D5-4201-B9E1-5E35B0E6F329}"/>
              </a:ext>
            </a:extLst>
          </p:cNvPr>
          <p:cNvSpPr>
            <a:spLocks noGrp="1"/>
          </p:cNvSpPr>
          <p:nvPr>
            <p:ph type="body" sz="quarter" idx="12" hasCustomPrompt="1"/>
          </p:nvPr>
        </p:nvSpPr>
        <p:spPr>
          <a:xfrm>
            <a:off x="322917"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0" name="Text Placeholder 3">
            <a:extLst>
              <a:ext uri="{FF2B5EF4-FFF2-40B4-BE49-F238E27FC236}">
                <a16:creationId xmlns:a16="http://schemas.microsoft.com/office/drawing/2014/main" id="{BFC9D757-AB08-4573-812B-48F15DCA8FE4}"/>
              </a:ext>
            </a:extLst>
          </p:cNvPr>
          <p:cNvSpPr>
            <a:spLocks noGrp="1"/>
          </p:cNvSpPr>
          <p:nvPr>
            <p:ph type="body" sz="quarter" idx="13" hasCustomPrompt="1"/>
          </p:nvPr>
        </p:nvSpPr>
        <p:spPr>
          <a:xfrm>
            <a:off x="3129724" y="4495800"/>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21" name="Text Placeholder 4">
            <a:extLst>
              <a:ext uri="{FF2B5EF4-FFF2-40B4-BE49-F238E27FC236}">
                <a16:creationId xmlns:a16="http://schemas.microsoft.com/office/drawing/2014/main" id="{376ED4C5-77AB-432A-85F0-AFD84590D5A5}"/>
              </a:ext>
            </a:extLst>
          </p:cNvPr>
          <p:cNvSpPr>
            <a:spLocks noGrp="1"/>
          </p:cNvSpPr>
          <p:nvPr>
            <p:ph type="body" sz="quarter" idx="15" hasCustomPrompt="1"/>
          </p:nvPr>
        </p:nvSpPr>
        <p:spPr>
          <a:xfrm>
            <a:off x="5936531" y="4495800"/>
            <a:ext cx="2661369" cy="369332"/>
          </a:xfrm>
        </p:spPr>
        <p:txBody>
          <a:bodyPr/>
          <a:lstStyle>
            <a:lvl1pPr marL="0" indent="0">
              <a:buNone/>
              <a:defRPr sz="2000" b="1"/>
            </a:lvl1pPr>
          </a:lstStyle>
          <a:p>
            <a:pPr lvl="0"/>
            <a:r>
              <a:rPr lang="en-US" dirty="0"/>
              <a:t>Speaker name</a:t>
            </a:r>
          </a:p>
        </p:txBody>
      </p:sp>
      <p:sp>
        <p:nvSpPr>
          <p:cNvPr id="22" name="Text Placeholder 15">
            <a:extLst>
              <a:ext uri="{FF2B5EF4-FFF2-40B4-BE49-F238E27FC236}">
                <a16:creationId xmlns:a16="http://schemas.microsoft.com/office/drawing/2014/main" id="{13C7052E-2C68-4AEE-8D02-D9D821BF7F0C}"/>
              </a:ext>
            </a:extLst>
          </p:cNvPr>
          <p:cNvSpPr>
            <a:spLocks noGrp="1"/>
          </p:cNvSpPr>
          <p:nvPr>
            <p:ph type="body" sz="quarter" idx="16" hasCustomPrompt="1"/>
          </p:nvPr>
        </p:nvSpPr>
        <p:spPr>
          <a:xfrm>
            <a:off x="3129724"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3" name="Text Placeholder 15">
            <a:extLst>
              <a:ext uri="{FF2B5EF4-FFF2-40B4-BE49-F238E27FC236}">
                <a16:creationId xmlns:a16="http://schemas.microsoft.com/office/drawing/2014/main" id="{F28C4087-E218-4DE5-9EE8-4AE28BDB6CB8}"/>
              </a:ext>
            </a:extLst>
          </p:cNvPr>
          <p:cNvSpPr>
            <a:spLocks noGrp="1"/>
          </p:cNvSpPr>
          <p:nvPr>
            <p:ph type="body" sz="quarter" idx="17" hasCustomPrompt="1"/>
          </p:nvPr>
        </p:nvSpPr>
        <p:spPr>
          <a:xfrm>
            <a:off x="5936531"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1642970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832" userDrawn="1">
          <p15:clr>
            <a:srgbClr val="FBAE40"/>
          </p15:clr>
        </p15:guide>
        <p15:guide id="3" pos="216"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397780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Tree>
    <p:extLst>
      <p:ext uri="{BB962C8B-B14F-4D97-AF65-F5344CB8AC3E}">
        <p14:creationId xmlns:p14="http://schemas.microsoft.com/office/powerpoint/2010/main" val="2230036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3/11/24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pic>
        <p:nvPicPr>
          <p:cNvPr id="8" name="Picture 7">
            <a:extLst>
              <a:ext uri="{FF2B5EF4-FFF2-40B4-BE49-F238E27FC236}">
                <a16:creationId xmlns:a16="http://schemas.microsoft.com/office/drawing/2014/main" id="{FF33A955-3B5A-4D3B-8E9F-1BB9D1E1D77C}"/>
              </a:ext>
            </a:extLst>
          </p:cNvPr>
          <p:cNvPicPr>
            <a:picLocks noChangeAspect="1"/>
          </p:cNvPicPr>
          <p:nvPr userDrawn="1"/>
        </p:nvPicPr>
        <p:blipFill>
          <a:blip r:embed="rId3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 id="2147483681" r:id="rId31"/>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hyperlink" Target="https://registry.terraform.io/modules/aws-ia/guardduty/aws/latest" TargetMode="External"/><Relationship Id="rId2" Type="http://schemas.openxmlformats.org/officeDocument/2006/relationships/hyperlink" Target="https://aws.amazon.com/guardduty/" TargetMode="External"/><Relationship Id="rId1" Type="http://schemas.openxmlformats.org/officeDocument/2006/relationships/slideLayout" Target="../slideLayouts/slideLayout31.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tiff"/></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D11E6-9E5B-4A14-A313-E491EB34E373}"/>
              </a:ext>
            </a:extLst>
          </p:cNvPr>
          <p:cNvSpPr>
            <a:spLocks noGrp="1"/>
          </p:cNvSpPr>
          <p:nvPr>
            <p:ph type="title"/>
          </p:nvPr>
        </p:nvSpPr>
        <p:spPr/>
        <p:txBody>
          <a:bodyPr/>
          <a:lstStyle/>
          <a:p>
            <a:r>
              <a:rPr lang="en-US" dirty="0"/>
              <a:t>Kubernetes Threat Detection in Multiple Layers</a:t>
            </a:r>
          </a:p>
        </p:txBody>
      </p:sp>
      <p:sp>
        <p:nvSpPr>
          <p:cNvPr id="10" name="Text Placeholder 9">
            <a:extLst>
              <a:ext uri="{FF2B5EF4-FFF2-40B4-BE49-F238E27FC236}">
                <a16:creationId xmlns:a16="http://schemas.microsoft.com/office/drawing/2014/main" id="{5F962032-2EEF-43E4-B2A0-AD975099A8FF}"/>
              </a:ext>
            </a:extLst>
          </p:cNvPr>
          <p:cNvSpPr>
            <a:spLocks noGrp="1"/>
          </p:cNvSpPr>
          <p:nvPr>
            <p:ph type="body" sz="quarter" idx="11"/>
          </p:nvPr>
        </p:nvSpPr>
        <p:spPr/>
        <p:txBody>
          <a:bodyPr/>
          <a:lstStyle/>
          <a:p>
            <a:r>
              <a:rPr lang="en-US" dirty="0"/>
              <a:t>KUBECON EUROPE 2024</a:t>
            </a:r>
          </a:p>
        </p:txBody>
      </p:sp>
      <p:sp>
        <p:nvSpPr>
          <p:cNvPr id="9" name="Text Placeholder 8">
            <a:extLst>
              <a:ext uri="{FF2B5EF4-FFF2-40B4-BE49-F238E27FC236}">
                <a16:creationId xmlns:a16="http://schemas.microsoft.com/office/drawing/2014/main" id="{CCB0240B-3224-4B69-B874-8D94C5883963}"/>
              </a:ext>
            </a:extLst>
          </p:cNvPr>
          <p:cNvSpPr>
            <a:spLocks noGrp="1"/>
          </p:cNvSpPr>
          <p:nvPr>
            <p:ph type="body" sz="quarter" idx="10"/>
          </p:nvPr>
        </p:nvSpPr>
        <p:spPr/>
        <p:txBody>
          <a:bodyPr/>
          <a:lstStyle/>
          <a:p>
            <a:r>
              <a:rPr lang="en-US" dirty="0"/>
              <a:t>Rodrigo </a:t>
            </a:r>
            <a:r>
              <a:rPr lang="en-US" dirty="0" err="1"/>
              <a:t>Bersa</a:t>
            </a:r>
            <a:endParaRPr lang="en-US" dirty="0"/>
          </a:p>
        </p:txBody>
      </p:sp>
      <p:sp>
        <p:nvSpPr>
          <p:cNvPr id="11" name="Text Placeholder 10">
            <a:extLst>
              <a:ext uri="{FF2B5EF4-FFF2-40B4-BE49-F238E27FC236}">
                <a16:creationId xmlns:a16="http://schemas.microsoft.com/office/drawing/2014/main" id="{96C702ED-E266-4DCD-BDF7-049E098BE962}"/>
              </a:ext>
            </a:extLst>
          </p:cNvPr>
          <p:cNvSpPr>
            <a:spLocks noGrp="1"/>
          </p:cNvSpPr>
          <p:nvPr>
            <p:ph type="body" sz="quarter" idx="12"/>
          </p:nvPr>
        </p:nvSpPr>
        <p:spPr>
          <a:xfrm>
            <a:off x="322916" y="4869861"/>
            <a:ext cx="3702329" cy="535531"/>
          </a:xfrm>
        </p:spPr>
        <p:txBody>
          <a:bodyPr/>
          <a:lstStyle/>
          <a:p>
            <a:r>
              <a:rPr lang="en-US" dirty="0"/>
              <a:t>WW Sr. Containers Specialist SA</a:t>
            </a:r>
            <a:br>
              <a:rPr lang="en-US" dirty="0"/>
            </a:br>
            <a:r>
              <a:rPr lang="en-US" dirty="0"/>
              <a:t>Amazon Web Services</a:t>
            </a:r>
          </a:p>
        </p:txBody>
      </p:sp>
      <p:sp>
        <p:nvSpPr>
          <p:cNvPr id="12" name="Text Placeholder 11">
            <a:extLst>
              <a:ext uri="{FF2B5EF4-FFF2-40B4-BE49-F238E27FC236}">
                <a16:creationId xmlns:a16="http://schemas.microsoft.com/office/drawing/2014/main" id="{7750D410-BCA4-42A4-954D-5AE664DB7B2E}"/>
              </a:ext>
            </a:extLst>
          </p:cNvPr>
          <p:cNvSpPr>
            <a:spLocks noGrp="1"/>
          </p:cNvSpPr>
          <p:nvPr>
            <p:ph type="body" sz="quarter" idx="13"/>
          </p:nvPr>
        </p:nvSpPr>
        <p:spPr/>
        <p:txBody>
          <a:bodyPr/>
          <a:lstStyle/>
          <a:p>
            <a:r>
              <a:rPr lang="en-US" dirty="0"/>
              <a:t>Liz Duke</a:t>
            </a:r>
          </a:p>
        </p:txBody>
      </p:sp>
      <p:sp>
        <p:nvSpPr>
          <p:cNvPr id="13" name="Text Placeholder 12">
            <a:extLst>
              <a:ext uri="{FF2B5EF4-FFF2-40B4-BE49-F238E27FC236}">
                <a16:creationId xmlns:a16="http://schemas.microsoft.com/office/drawing/2014/main" id="{E5390A04-FAD9-40B5-BF0D-F1695CACA740}"/>
              </a:ext>
            </a:extLst>
          </p:cNvPr>
          <p:cNvSpPr>
            <a:spLocks noGrp="1"/>
          </p:cNvSpPr>
          <p:nvPr>
            <p:ph type="body" sz="quarter" idx="14"/>
          </p:nvPr>
        </p:nvSpPr>
        <p:spPr>
          <a:xfrm>
            <a:off x="4456766" y="4869861"/>
            <a:ext cx="3702329" cy="535531"/>
          </a:xfrm>
        </p:spPr>
        <p:txBody>
          <a:bodyPr/>
          <a:lstStyle/>
          <a:p>
            <a:r>
              <a:rPr lang="en-US" dirty="0"/>
              <a:t>WW Prin. Containers Specialist SA</a:t>
            </a:r>
            <a:br>
              <a:rPr lang="en-US" dirty="0"/>
            </a:br>
            <a:r>
              <a:rPr lang="en-US" dirty="0"/>
              <a:t>Amazon Web Services</a:t>
            </a:r>
          </a:p>
        </p:txBody>
      </p:sp>
      <p:pic>
        <p:nvPicPr>
          <p:cNvPr id="2" name="Picture 4">
            <a:extLst>
              <a:ext uri="{FF2B5EF4-FFF2-40B4-BE49-F238E27FC236}">
                <a16:creationId xmlns:a16="http://schemas.microsoft.com/office/drawing/2014/main" id="{889DC975-7817-F760-77F7-53A820BA77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548"/>
          <a:stretch/>
        </p:blipFill>
        <p:spPr bwMode="auto">
          <a:xfrm>
            <a:off x="8194122" y="465720"/>
            <a:ext cx="2743200" cy="93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646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sp>
        <p:nvSpPr>
          <p:cNvPr id="54" name="Text Placeholder 53">
            <a:extLst>
              <a:ext uri="{FF2B5EF4-FFF2-40B4-BE49-F238E27FC236}">
                <a16:creationId xmlns:a16="http://schemas.microsoft.com/office/drawing/2014/main" id="{A4509387-32AA-B5E2-4CC9-0C4FC8C07794}"/>
              </a:ext>
            </a:extLst>
          </p:cNvPr>
          <p:cNvSpPr>
            <a:spLocks noGrp="1"/>
          </p:cNvSpPr>
          <p:nvPr>
            <p:ph type="body" sz="quarter" idx="10"/>
          </p:nvPr>
        </p:nvSpPr>
        <p:spPr/>
        <p:txBody>
          <a:bodyPr/>
          <a:lstStyle/>
          <a:p>
            <a:r>
              <a:rPr lang="en-US" dirty="0"/>
              <a:t>Finding types</a:t>
            </a:r>
          </a:p>
        </p:txBody>
      </p:sp>
      <p:pic>
        <p:nvPicPr>
          <p:cNvPr id="22" name="Graphic 23">
            <a:extLst>
              <a:ext uri="{FF2B5EF4-FFF2-40B4-BE49-F238E27FC236}">
                <a16:creationId xmlns:a16="http://schemas.microsoft.com/office/drawing/2014/main" id="{9818D533-382B-6A00-AD1D-0D9F2F36A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196" y="2881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42D527A0-59BB-245A-C81B-C73C95C30EDA}"/>
              </a:ext>
            </a:extLst>
          </p:cNvPr>
          <p:cNvSpPr txBox="1">
            <a:spLocks noChangeArrowheads="1"/>
          </p:cNvSpPr>
          <p:nvPr/>
        </p:nvSpPr>
        <p:spPr bwMode="auto">
          <a:xfrm>
            <a:off x="380846" y="3642183"/>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26" name="Graphic 19">
            <a:extLst>
              <a:ext uri="{FF2B5EF4-FFF2-40B4-BE49-F238E27FC236}">
                <a16:creationId xmlns:a16="http://schemas.microsoft.com/office/drawing/2014/main" id="{FAA802A2-DE69-5F6D-9718-1E8875B7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015" y="28801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FA37AE07-112C-DD73-181E-2BF8AEE75BEC}"/>
              </a:ext>
            </a:extLst>
          </p:cNvPr>
          <p:cNvSpPr txBox="1">
            <a:spLocks noChangeArrowheads="1"/>
          </p:cNvSpPr>
          <p:nvPr/>
        </p:nvSpPr>
        <p:spPr bwMode="auto">
          <a:xfrm>
            <a:off x="3043715" y="36437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GuardDuty</a:t>
            </a:r>
          </a:p>
        </p:txBody>
      </p:sp>
      <p:sp>
        <p:nvSpPr>
          <p:cNvPr id="58" name="Rectangle 57">
            <a:extLst>
              <a:ext uri="{FF2B5EF4-FFF2-40B4-BE49-F238E27FC236}">
                <a16:creationId xmlns:a16="http://schemas.microsoft.com/office/drawing/2014/main" id="{0DB4B190-19A6-B554-3FB1-351B2FD97CE5}"/>
              </a:ext>
            </a:extLst>
          </p:cNvPr>
          <p:cNvSpPr/>
          <p:nvPr/>
        </p:nvSpPr>
        <p:spPr>
          <a:xfrm>
            <a:off x="8325325" y="1207450"/>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cxnSp>
        <p:nvCxnSpPr>
          <p:cNvPr id="72" name="Straight Arrow Connector 71">
            <a:extLst>
              <a:ext uri="{FF2B5EF4-FFF2-40B4-BE49-F238E27FC236}">
                <a16:creationId xmlns:a16="http://schemas.microsoft.com/office/drawing/2014/main" id="{5D5C07F6-3783-551D-421C-F237DBCE2038}"/>
              </a:ext>
            </a:extLst>
          </p:cNvPr>
          <p:cNvCxnSpPr>
            <a:stCxn id="22" idx="3"/>
            <a:endCxn id="26" idx="1"/>
          </p:cNvCxnSpPr>
          <p:nvPr/>
        </p:nvCxnSpPr>
        <p:spPr>
          <a:xfrm flipV="1">
            <a:off x="1911196" y="3261183"/>
            <a:ext cx="1881819" cy="1588"/>
          </a:xfrm>
          <a:prstGeom prst="straightConnector1">
            <a:avLst/>
          </a:prstGeom>
          <a:ln w="25400" cap="rnd">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A4191C4-33C3-6ECA-7016-6EF0804AF109}"/>
              </a:ext>
            </a:extLst>
          </p:cNvPr>
          <p:cNvCxnSpPr>
            <a:stCxn id="26" idx="3"/>
            <a:endCxn id="58" idx="1"/>
          </p:cNvCxnSpPr>
          <p:nvPr/>
        </p:nvCxnSpPr>
        <p:spPr>
          <a:xfrm flipV="1">
            <a:off x="4555015" y="1618930"/>
            <a:ext cx="3770310" cy="164225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9B38926-73EC-499A-A0CE-14DB19ADC514}"/>
              </a:ext>
            </a:extLst>
          </p:cNvPr>
          <p:cNvSpPr txBox="1"/>
          <p:nvPr/>
        </p:nvSpPr>
        <p:spPr>
          <a:xfrm>
            <a:off x="6096000" y="3261183"/>
            <a:ext cx="5356952" cy="1569660"/>
          </a:xfrm>
          <a:prstGeom prst="rect">
            <a:avLst/>
          </a:prstGeom>
          <a:noFill/>
        </p:spPr>
        <p:txBody>
          <a:bodyPr wrap="square">
            <a:spAutoFit/>
          </a:bodyPr>
          <a:lstStyle/>
          <a:p>
            <a:r>
              <a:rPr lang="en-US" sz="2400" dirty="0">
                <a:solidFill>
                  <a:schemeClr val="accent4"/>
                </a:solidFill>
              </a:rPr>
              <a:t>Execution</a:t>
            </a: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Execution:Runtime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NewBinaryExecuted</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Execution:Runtime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NewScriptExecuted</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Execution:Runtime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NewLibraryLoaded</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Execution:Runtime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ReverseShell</a:t>
            </a:r>
            <a:endParaRPr lang="en-US" dirty="0"/>
          </a:p>
        </p:txBody>
      </p:sp>
    </p:spTree>
    <p:extLst>
      <p:ext uri="{BB962C8B-B14F-4D97-AF65-F5344CB8AC3E}">
        <p14:creationId xmlns:p14="http://schemas.microsoft.com/office/powerpoint/2010/main" val="15101474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sp>
        <p:nvSpPr>
          <p:cNvPr id="54" name="Text Placeholder 53">
            <a:extLst>
              <a:ext uri="{FF2B5EF4-FFF2-40B4-BE49-F238E27FC236}">
                <a16:creationId xmlns:a16="http://schemas.microsoft.com/office/drawing/2014/main" id="{A4509387-32AA-B5E2-4CC9-0C4FC8C07794}"/>
              </a:ext>
            </a:extLst>
          </p:cNvPr>
          <p:cNvSpPr>
            <a:spLocks noGrp="1"/>
          </p:cNvSpPr>
          <p:nvPr>
            <p:ph type="body" sz="quarter" idx="10"/>
          </p:nvPr>
        </p:nvSpPr>
        <p:spPr/>
        <p:txBody>
          <a:bodyPr/>
          <a:lstStyle/>
          <a:p>
            <a:r>
              <a:rPr lang="en-US" dirty="0"/>
              <a:t>Finding types</a:t>
            </a:r>
          </a:p>
        </p:txBody>
      </p:sp>
      <p:pic>
        <p:nvPicPr>
          <p:cNvPr id="22" name="Graphic 23">
            <a:extLst>
              <a:ext uri="{FF2B5EF4-FFF2-40B4-BE49-F238E27FC236}">
                <a16:creationId xmlns:a16="http://schemas.microsoft.com/office/drawing/2014/main" id="{9818D533-382B-6A00-AD1D-0D9F2F36A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196" y="2881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42D527A0-59BB-245A-C81B-C73C95C30EDA}"/>
              </a:ext>
            </a:extLst>
          </p:cNvPr>
          <p:cNvSpPr txBox="1">
            <a:spLocks noChangeArrowheads="1"/>
          </p:cNvSpPr>
          <p:nvPr/>
        </p:nvSpPr>
        <p:spPr bwMode="auto">
          <a:xfrm>
            <a:off x="380846" y="3642183"/>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26" name="Graphic 19">
            <a:extLst>
              <a:ext uri="{FF2B5EF4-FFF2-40B4-BE49-F238E27FC236}">
                <a16:creationId xmlns:a16="http://schemas.microsoft.com/office/drawing/2014/main" id="{FAA802A2-DE69-5F6D-9718-1E8875B7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015" y="28801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FA37AE07-112C-DD73-181E-2BF8AEE75BEC}"/>
              </a:ext>
            </a:extLst>
          </p:cNvPr>
          <p:cNvSpPr txBox="1">
            <a:spLocks noChangeArrowheads="1"/>
          </p:cNvSpPr>
          <p:nvPr/>
        </p:nvSpPr>
        <p:spPr bwMode="auto">
          <a:xfrm>
            <a:off x="3043715" y="36437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GuardDuty</a:t>
            </a:r>
          </a:p>
        </p:txBody>
      </p:sp>
      <p:sp>
        <p:nvSpPr>
          <p:cNvPr id="59" name="Rectangle 58">
            <a:extLst>
              <a:ext uri="{FF2B5EF4-FFF2-40B4-BE49-F238E27FC236}">
                <a16:creationId xmlns:a16="http://schemas.microsoft.com/office/drawing/2014/main" id="{748B09CE-5167-B80B-7E73-37C583899134}"/>
              </a:ext>
            </a:extLst>
          </p:cNvPr>
          <p:cNvSpPr/>
          <p:nvPr/>
        </p:nvSpPr>
        <p:spPr>
          <a:xfrm>
            <a:off x="8325325" y="2112485"/>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Crypto</a:t>
            </a:r>
            <a:br>
              <a:rPr lang="en-US" dirty="0"/>
            </a:br>
            <a:r>
              <a:rPr lang="en-US" dirty="0"/>
              <a:t>Currency</a:t>
            </a:r>
          </a:p>
        </p:txBody>
      </p:sp>
      <p:cxnSp>
        <p:nvCxnSpPr>
          <p:cNvPr id="72" name="Straight Arrow Connector 71">
            <a:extLst>
              <a:ext uri="{FF2B5EF4-FFF2-40B4-BE49-F238E27FC236}">
                <a16:creationId xmlns:a16="http://schemas.microsoft.com/office/drawing/2014/main" id="{5D5C07F6-3783-551D-421C-F237DBCE2038}"/>
              </a:ext>
            </a:extLst>
          </p:cNvPr>
          <p:cNvCxnSpPr>
            <a:stCxn id="22" idx="3"/>
            <a:endCxn id="26" idx="1"/>
          </p:cNvCxnSpPr>
          <p:nvPr/>
        </p:nvCxnSpPr>
        <p:spPr>
          <a:xfrm flipV="1">
            <a:off x="1911196" y="3261183"/>
            <a:ext cx="1881819" cy="1588"/>
          </a:xfrm>
          <a:prstGeom prst="straightConnector1">
            <a:avLst/>
          </a:prstGeom>
          <a:ln w="25400" cap="rnd">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93F4DF4-AFBA-856C-E619-F45C46610E01}"/>
              </a:ext>
            </a:extLst>
          </p:cNvPr>
          <p:cNvCxnSpPr>
            <a:stCxn id="26" idx="3"/>
            <a:endCxn id="59" idx="1"/>
          </p:cNvCxnSpPr>
          <p:nvPr/>
        </p:nvCxnSpPr>
        <p:spPr>
          <a:xfrm flipV="1">
            <a:off x="4555015" y="2523965"/>
            <a:ext cx="3770310" cy="737218"/>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2B63F92-89E0-3062-621E-ACC5C64F1D03}"/>
              </a:ext>
            </a:extLst>
          </p:cNvPr>
          <p:cNvSpPr txBox="1"/>
          <p:nvPr/>
        </p:nvSpPr>
        <p:spPr>
          <a:xfrm>
            <a:off x="6099367" y="3261183"/>
            <a:ext cx="6097836" cy="1015663"/>
          </a:xfrm>
          <a:prstGeom prst="rect">
            <a:avLst/>
          </a:prstGeom>
          <a:noFill/>
        </p:spPr>
        <p:txBody>
          <a:bodyPr wrap="square">
            <a:spAutoFit/>
          </a:bodyPr>
          <a:lstStyle/>
          <a:p>
            <a:r>
              <a:rPr lang="en-US" sz="2400" dirty="0" err="1">
                <a:solidFill>
                  <a:schemeClr val="accent4"/>
                </a:solidFill>
              </a:rPr>
              <a:t>CryptoCurrency</a:t>
            </a:r>
            <a:endParaRPr lang="en-US" sz="2400" dirty="0">
              <a:solidFill>
                <a:schemeClr val="accent4"/>
              </a:solidFill>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CryptoCurrency:Runtime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BitcoinTool.B!Dns</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CryptoCurrency:Runtime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BitcoinTool.B</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p:txBody>
      </p:sp>
    </p:spTree>
    <p:extLst>
      <p:ext uri="{BB962C8B-B14F-4D97-AF65-F5344CB8AC3E}">
        <p14:creationId xmlns:p14="http://schemas.microsoft.com/office/powerpoint/2010/main" val="19708564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sp>
        <p:nvSpPr>
          <p:cNvPr id="54" name="Text Placeholder 53">
            <a:extLst>
              <a:ext uri="{FF2B5EF4-FFF2-40B4-BE49-F238E27FC236}">
                <a16:creationId xmlns:a16="http://schemas.microsoft.com/office/drawing/2014/main" id="{A4509387-32AA-B5E2-4CC9-0C4FC8C07794}"/>
              </a:ext>
            </a:extLst>
          </p:cNvPr>
          <p:cNvSpPr>
            <a:spLocks noGrp="1"/>
          </p:cNvSpPr>
          <p:nvPr>
            <p:ph type="body" sz="quarter" idx="10"/>
          </p:nvPr>
        </p:nvSpPr>
        <p:spPr/>
        <p:txBody>
          <a:bodyPr/>
          <a:lstStyle/>
          <a:p>
            <a:r>
              <a:rPr lang="en-US" dirty="0"/>
              <a:t>Finding types</a:t>
            </a:r>
          </a:p>
        </p:txBody>
      </p:sp>
      <p:pic>
        <p:nvPicPr>
          <p:cNvPr id="22" name="Graphic 23">
            <a:extLst>
              <a:ext uri="{FF2B5EF4-FFF2-40B4-BE49-F238E27FC236}">
                <a16:creationId xmlns:a16="http://schemas.microsoft.com/office/drawing/2014/main" id="{9818D533-382B-6A00-AD1D-0D9F2F36A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196" y="2881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42D527A0-59BB-245A-C81B-C73C95C30EDA}"/>
              </a:ext>
            </a:extLst>
          </p:cNvPr>
          <p:cNvSpPr txBox="1">
            <a:spLocks noChangeArrowheads="1"/>
          </p:cNvSpPr>
          <p:nvPr/>
        </p:nvSpPr>
        <p:spPr bwMode="auto">
          <a:xfrm>
            <a:off x="380846" y="3642183"/>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26" name="Graphic 19">
            <a:extLst>
              <a:ext uri="{FF2B5EF4-FFF2-40B4-BE49-F238E27FC236}">
                <a16:creationId xmlns:a16="http://schemas.microsoft.com/office/drawing/2014/main" id="{FAA802A2-DE69-5F6D-9718-1E8875B7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015" y="28801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FA37AE07-112C-DD73-181E-2BF8AEE75BEC}"/>
              </a:ext>
            </a:extLst>
          </p:cNvPr>
          <p:cNvSpPr txBox="1">
            <a:spLocks noChangeArrowheads="1"/>
          </p:cNvSpPr>
          <p:nvPr/>
        </p:nvSpPr>
        <p:spPr bwMode="auto">
          <a:xfrm>
            <a:off x="3043715" y="36437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GuardDuty</a:t>
            </a:r>
          </a:p>
        </p:txBody>
      </p:sp>
      <p:sp>
        <p:nvSpPr>
          <p:cNvPr id="60" name="Rectangle 59">
            <a:extLst>
              <a:ext uri="{FF2B5EF4-FFF2-40B4-BE49-F238E27FC236}">
                <a16:creationId xmlns:a16="http://schemas.microsoft.com/office/drawing/2014/main" id="{77E0EE0A-A4EA-6A4B-976D-AB144864BCB1}"/>
              </a:ext>
            </a:extLst>
          </p:cNvPr>
          <p:cNvSpPr/>
          <p:nvPr/>
        </p:nvSpPr>
        <p:spPr>
          <a:xfrm>
            <a:off x="8325325" y="3017520"/>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Backdoor</a:t>
            </a:r>
          </a:p>
        </p:txBody>
      </p:sp>
      <p:cxnSp>
        <p:nvCxnSpPr>
          <p:cNvPr id="72" name="Straight Arrow Connector 71">
            <a:extLst>
              <a:ext uri="{FF2B5EF4-FFF2-40B4-BE49-F238E27FC236}">
                <a16:creationId xmlns:a16="http://schemas.microsoft.com/office/drawing/2014/main" id="{5D5C07F6-3783-551D-421C-F237DBCE2038}"/>
              </a:ext>
            </a:extLst>
          </p:cNvPr>
          <p:cNvCxnSpPr>
            <a:stCxn id="22" idx="3"/>
            <a:endCxn id="26" idx="1"/>
          </p:cNvCxnSpPr>
          <p:nvPr/>
        </p:nvCxnSpPr>
        <p:spPr>
          <a:xfrm flipV="1">
            <a:off x="1911196" y="3261183"/>
            <a:ext cx="1881819" cy="1588"/>
          </a:xfrm>
          <a:prstGeom prst="straightConnector1">
            <a:avLst/>
          </a:prstGeom>
          <a:ln w="25400" cap="rnd">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CB5AEE3-3F23-83C8-5A04-8D6AAC1CF58E}"/>
              </a:ext>
            </a:extLst>
          </p:cNvPr>
          <p:cNvCxnSpPr>
            <a:stCxn id="26" idx="3"/>
            <a:endCxn id="60" idx="1"/>
          </p:cNvCxnSpPr>
          <p:nvPr/>
        </p:nvCxnSpPr>
        <p:spPr>
          <a:xfrm>
            <a:off x="4555015" y="3261183"/>
            <a:ext cx="3770310" cy="167817"/>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A8E2B9-5DBD-0271-1E83-D40DC90AD788}"/>
              </a:ext>
            </a:extLst>
          </p:cNvPr>
          <p:cNvSpPr txBox="1"/>
          <p:nvPr/>
        </p:nvSpPr>
        <p:spPr>
          <a:xfrm>
            <a:off x="6096000" y="4103848"/>
            <a:ext cx="4431535" cy="1015663"/>
          </a:xfrm>
          <a:prstGeom prst="rect">
            <a:avLst/>
          </a:prstGeom>
          <a:noFill/>
        </p:spPr>
        <p:txBody>
          <a:bodyPr wrap="square">
            <a:spAutoFit/>
          </a:bodyPr>
          <a:lstStyle/>
          <a:p>
            <a:r>
              <a:rPr lang="en-US" sz="2400" dirty="0">
                <a:solidFill>
                  <a:schemeClr val="accent4"/>
                </a:solidFill>
              </a:rPr>
              <a:t>Backdoor</a:t>
            </a: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Backdoor:Runtime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C&amp;CActivity.B!Dns</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Backdoor:Runtime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C&amp;CActivity.B</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p:txBody>
      </p:sp>
    </p:spTree>
    <p:extLst>
      <p:ext uri="{BB962C8B-B14F-4D97-AF65-F5344CB8AC3E}">
        <p14:creationId xmlns:p14="http://schemas.microsoft.com/office/powerpoint/2010/main" val="14450314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sp>
        <p:nvSpPr>
          <p:cNvPr id="54" name="Text Placeholder 53">
            <a:extLst>
              <a:ext uri="{FF2B5EF4-FFF2-40B4-BE49-F238E27FC236}">
                <a16:creationId xmlns:a16="http://schemas.microsoft.com/office/drawing/2014/main" id="{A4509387-32AA-B5E2-4CC9-0C4FC8C07794}"/>
              </a:ext>
            </a:extLst>
          </p:cNvPr>
          <p:cNvSpPr>
            <a:spLocks noGrp="1"/>
          </p:cNvSpPr>
          <p:nvPr>
            <p:ph type="body" sz="quarter" idx="10"/>
          </p:nvPr>
        </p:nvSpPr>
        <p:spPr/>
        <p:txBody>
          <a:bodyPr/>
          <a:lstStyle/>
          <a:p>
            <a:r>
              <a:rPr lang="en-US" dirty="0"/>
              <a:t>Finding types</a:t>
            </a:r>
          </a:p>
        </p:txBody>
      </p:sp>
      <p:pic>
        <p:nvPicPr>
          <p:cNvPr id="22" name="Graphic 23">
            <a:extLst>
              <a:ext uri="{FF2B5EF4-FFF2-40B4-BE49-F238E27FC236}">
                <a16:creationId xmlns:a16="http://schemas.microsoft.com/office/drawing/2014/main" id="{9818D533-382B-6A00-AD1D-0D9F2F36A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196" y="2881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42D527A0-59BB-245A-C81B-C73C95C30EDA}"/>
              </a:ext>
            </a:extLst>
          </p:cNvPr>
          <p:cNvSpPr txBox="1">
            <a:spLocks noChangeArrowheads="1"/>
          </p:cNvSpPr>
          <p:nvPr/>
        </p:nvSpPr>
        <p:spPr bwMode="auto">
          <a:xfrm>
            <a:off x="380846" y="3642183"/>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26" name="Graphic 19">
            <a:extLst>
              <a:ext uri="{FF2B5EF4-FFF2-40B4-BE49-F238E27FC236}">
                <a16:creationId xmlns:a16="http://schemas.microsoft.com/office/drawing/2014/main" id="{FAA802A2-DE69-5F6D-9718-1E8875B7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015" y="28801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FA37AE07-112C-DD73-181E-2BF8AEE75BEC}"/>
              </a:ext>
            </a:extLst>
          </p:cNvPr>
          <p:cNvSpPr txBox="1">
            <a:spLocks noChangeArrowheads="1"/>
          </p:cNvSpPr>
          <p:nvPr/>
        </p:nvSpPr>
        <p:spPr bwMode="auto">
          <a:xfrm>
            <a:off x="3043715" y="36437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GuardDuty</a:t>
            </a:r>
          </a:p>
        </p:txBody>
      </p:sp>
      <p:sp>
        <p:nvSpPr>
          <p:cNvPr id="61" name="Rectangle 60">
            <a:extLst>
              <a:ext uri="{FF2B5EF4-FFF2-40B4-BE49-F238E27FC236}">
                <a16:creationId xmlns:a16="http://schemas.microsoft.com/office/drawing/2014/main" id="{6CD11F7F-EF4E-D615-0AC1-99F120498D55}"/>
              </a:ext>
            </a:extLst>
          </p:cNvPr>
          <p:cNvSpPr/>
          <p:nvPr/>
        </p:nvSpPr>
        <p:spPr>
          <a:xfrm>
            <a:off x="8325325" y="3922555"/>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Unauthorized</a:t>
            </a:r>
            <a:br>
              <a:rPr lang="en-US" dirty="0"/>
            </a:br>
            <a:r>
              <a:rPr lang="en-US" dirty="0"/>
              <a:t>Access</a:t>
            </a:r>
          </a:p>
        </p:txBody>
      </p:sp>
      <p:cxnSp>
        <p:nvCxnSpPr>
          <p:cNvPr id="72" name="Straight Arrow Connector 71">
            <a:extLst>
              <a:ext uri="{FF2B5EF4-FFF2-40B4-BE49-F238E27FC236}">
                <a16:creationId xmlns:a16="http://schemas.microsoft.com/office/drawing/2014/main" id="{5D5C07F6-3783-551D-421C-F237DBCE2038}"/>
              </a:ext>
            </a:extLst>
          </p:cNvPr>
          <p:cNvCxnSpPr>
            <a:stCxn id="22" idx="3"/>
            <a:endCxn id="26" idx="1"/>
          </p:cNvCxnSpPr>
          <p:nvPr/>
        </p:nvCxnSpPr>
        <p:spPr>
          <a:xfrm flipV="1">
            <a:off x="1911196" y="3261183"/>
            <a:ext cx="1881819" cy="1588"/>
          </a:xfrm>
          <a:prstGeom prst="straightConnector1">
            <a:avLst/>
          </a:prstGeom>
          <a:ln w="25400" cap="rnd">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D30CEA2-8A8D-BAA9-E69F-36D0E111F48F}"/>
              </a:ext>
            </a:extLst>
          </p:cNvPr>
          <p:cNvCxnSpPr>
            <a:stCxn id="26" idx="3"/>
            <a:endCxn id="61" idx="1"/>
          </p:cNvCxnSpPr>
          <p:nvPr/>
        </p:nvCxnSpPr>
        <p:spPr>
          <a:xfrm>
            <a:off x="4555015" y="3261183"/>
            <a:ext cx="3770310" cy="1072852"/>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384636F-C7AB-E399-6684-F7F839A026B6}"/>
              </a:ext>
            </a:extLst>
          </p:cNvPr>
          <p:cNvSpPr txBox="1"/>
          <p:nvPr/>
        </p:nvSpPr>
        <p:spPr>
          <a:xfrm>
            <a:off x="6066315" y="2245520"/>
            <a:ext cx="5169665" cy="1015663"/>
          </a:xfrm>
          <a:prstGeom prst="rect">
            <a:avLst/>
          </a:prstGeom>
          <a:noFill/>
        </p:spPr>
        <p:txBody>
          <a:bodyPr wrap="square">
            <a:spAutoFit/>
          </a:bodyPr>
          <a:lstStyle/>
          <a:p>
            <a:r>
              <a:rPr lang="en-US" sz="2400" dirty="0" err="1">
                <a:solidFill>
                  <a:schemeClr val="accent4"/>
                </a:solidFill>
                <a:latin typeface="Amazon Ember Mono" panose="020B0509020204020204" pitchFamily="49" charset="0"/>
                <a:ea typeface="Amazon Ember Mono" panose="020B0509020204020204" pitchFamily="49" charset="0"/>
                <a:cs typeface="Amazon Ember Mono" panose="020B0509020204020204" pitchFamily="49" charset="0"/>
              </a:rPr>
              <a:t>UnauthorizedAccess</a:t>
            </a:r>
            <a:endParaRPr lang="en-US" sz="2400" dirty="0">
              <a:solidFill>
                <a:schemeClr val="accent4"/>
              </a:solidFill>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UnauthorizedAccess:Runtime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TorRelay</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UnauthorizedAccess:Runtime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TorClient</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p:txBody>
      </p:sp>
    </p:spTree>
    <p:extLst>
      <p:ext uri="{BB962C8B-B14F-4D97-AF65-F5344CB8AC3E}">
        <p14:creationId xmlns:p14="http://schemas.microsoft.com/office/powerpoint/2010/main" val="19257141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sp>
        <p:nvSpPr>
          <p:cNvPr id="54" name="Text Placeholder 53">
            <a:extLst>
              <a:ext uri="{FF2B5EF4-FFF2-40B4-BE49-F238E27FC236}">
                <a16:creationId xmlns:a16="http://schemas.microsoft.com/office/drawing/2014/main" id="{A4509387-32AA-B5E2-4CC9-0C4FC8C07794}"/>
              </a:ext>
            </a:extLst>
          </p:cNvPr>
          <p:cNvSpPr>
            <a:spLocks noGrp="1"/>
          </p:cNvSpPr>
          <p:nvPr>
            <p:ph type="body" sz="quarter" idx="10"/>
          </p:nvPr>
        </p:nvSpPr>
        <p:spPr/>
        <p:txBody>
          <a:bodyPr/>
          <a:lstStyle/>
          <a:p>
            <a:r>
              <a:rPr lang="en-US" dirty="0"/>
              <a:t>Finding types</a:t>
            </a:r>
          </a:p>
        </p:txBody>
      </p:sp>
      <p:pic>
        <p:nvPicPr>
          <p:cNvPr id="22" name="Graphic 23">
            <a:extLst>
              <a:ext uri="{FF2B5EF4-FFF2-40B4-BE49-F238E27FC236}">
                <a16:creationId xmlns:a16="http://schemas.microsoft.com/office/drawing/2014/main" id="{9818D533-382B-6A00-AD1D-0D9F2F36A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196" y="2881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42D527A0-59BB-245A-C81B-C73C95C30EDA}"/>
              </a:ext>
            </a:extLst>
          </p:cNvPr>
          <p:cNvSpPr txBox="1">
            <a:spLocks noChangeArrowheads="1"/>
          </p:cNvSpPr>
          <p:nvPr/>
        </p:nvSpPr>
        <p:spPr bwMode="auto">
          <a:xfrm>
            <a:off x="380846" y="3642183"/>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26" name="Graphic 19">
            <a:extLst>
              <a:ext uri="{FF2B5EF4-FFF2-40B4-BE49-F238E27FC236}">
                <a16:creationId xmlns:a16="http://schemas.microsoft.com/office/drawing/2014/main" id="{FAA802A2-DE69-5F6D-9718-1E8875B7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015" y="28801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FA37AE07-112C-DD73-181E-2BF8AEE75BEC}"/>
              </a:ext>
            </a:extLst>
          </p:cNvPr>
          <p:cNvSpPr txBox="1">
            <a:spLocks noChangeArrowheads="1"/>
          </p:cNvSpPr>
          <p:nvPr/>
        </p:nvSpPr>
        <p:spPr bwMode="auto">
          <a:xfrm>
            <a:off x="3043715" y="36437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GuardDuty</a:t>
            </a:r>
          </a:p>
        </p:txBody>
      </p:sp>
      <p:sp>
        <p:nvSpPr>
          <p:cNvPr id="62" name="Rectangle 61">
            <a:extLst>
              <a:ext uri="{FF2B5EF4-FFF2-40B4-BE49-F238E27FC236}">
                <a16:creationId xmlns:a16="http://schemas.microsoft.com/office/drawing/2014/main" id="{B7E6B93E-00F1-9293-6491-C19BF0589697}"/>
              </a:ext>
            </a:extLst>
          </p:cNvPr>
          <p:cNvSpPr/>
          <p:nvPr/>
        </p:nvSpPr>
        <p:spPr>
          <a:xfrm>
            <a:off x="8325325" y="4827590"/>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Privilege</a:t>
            </a:r>
            <a:br>
              <a:rPr lang="en-US" dirty="0"/>
            </a:br>
            <a:r>
              <a:rPr lang="en-US" dirty="0"/>
              <a:t>Escalation</a:t>
            </a:r>
          </a:p>
        </p:txBody>
      </p:sp>
      <p:cxnSp>
        <p:nvCxnSpPr>
          <p:cNvPr id="72" name="Straight Arrow Connector 71">
            <a:extLst>
              <a:ext uri="{FF2B5EF4-FFF2-40B4-BE49-F238E27FC236}">
                <a16:creationId xmlns:a16="http://schemas.microsoft.com/office/drawing/2014/main" id="{5D5C07F6-3783-551D-421C-F237DBCE2038}"/>
              </a:ext>
            </a:extLst>
          </p:cNvPr>
          <p:cNvCxnSpPr>
            <a:stCxn id="22" idx="3"/>
            <a:endCxn id="26" idx="1"/>
          </p:cNvCxnSpPr>
          <p:nvPr/>
        </p:nvCxnSpPr>
        <p:spPr>
          <a:xfrm flipV="1">
            <a:off x="1911196" y="3261183"/>
            <a:ext cx="1881819" cy="1588"/>
          </a:xfrm>
          <a:prstGeom prst="straightConnector1">
            <a:avLst/>
          </a:prstGeom>
          <a:ln w="25400" cap="rnd">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B392148-9D55-30CA-99D8-745EB304AC0B}"/>
              </a:ext>
            </a:extLst>
          </p:cNvPr>
          <p:cNvCxnSpPr>
            <a:stCxn id="26" idx="3"/>
            <a:endCxn id="62" idx="1"/>
          </p:cNvCxnSpPr>
          <p:nvPr/>
        </p:nvCxnSpPr>
        <p:spPr>
          <a:xfrm>
            <a:off x="4555015" y="3261183"/>
            <a:ext cx="3770310" cy="1977887"/>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9FAE6C2-6C01-A2B7-D439-F6746C0408AB}"/>
              </a:ext>
            </a:extLst>
          </p:cNvPr>
          <p:cNvSpPr txBox="1"/>
          <p:nvPr/>
        </p:nvSpPr>
        <p:spPr>
          <a:xfrm>
            <a:off x="5304315" y="1689897"/>
            <a:ext cx="6564298" cy="1569660"/>
          </a:xfrm>
          <a:prstGeom prst="rect">
            <a:avLst/>
          </a:prstGeom>
          <a:noFill/>
        </p:spPr>
        <p:txBody>
          <a:bodyPr wrap="none" lIns="0" rIns="0" rtlCol="0">
            <a:spAutoFit/>
          </a:bodyPr>
          <a:lstStyle/>
          <a:p>
            <a:r>
              <a:rPr lang="en-US" sz="2400" dirty="0" err="1">
                <a:solidFill>
                  <a:schemeClr val="accent4"/>
                </a:solidFill>
              </a:rPr>
              <a:t>PrivilegeEscalation</a:t>
            </a:r>
            <a:endParaRPr lang="en-US" sz="2400" dirty="0">
              <a:solidFill>
                <a:schemeClr val="accent4"/>
              </a:solidFill>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PrivilegeEscalation:Runtime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ContainerMountsHostDirectory</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PrivilegeEscalation:Runtime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DockerSocketAccessed</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PrivilegeEscalation:Runtime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RuncContainerEscape</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PrivilegeEscalation:Runtime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CGroupsReleaseAgentModified</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p:txBody>
      </p:sp>
    </p:spTree>
    <p:extLst>
      <p:ext uri="{BB962C8B-B14F-4D97-AF65-F5344CB8AC3E}">
        <p14:creationId xmlns:p14="http://schemas.microsoft.com/office/powerpoint/2010/main" val="32629227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sp>
        <p:nvSpPr>
          <p:cNvPr id="54" name="Text Placeholder 53">
            <a:extLst>
              <a:ext uri="{FF2B5EF4-FFF2-40B4-BE49-F238E27FC236}">
                <a16:creationId xmlns:a16="http://schemas.microsoft.com/office/drawing/2014/main" id="{A4509387-32AA-B5E2-4CC9-0C4FC8C07794}"/>
              </a:ext>
            </a:extLst>
          </p:cNvPr>
          <p:cNvSpPr>
            <a:spLocks noGrp="1"/>
          </p:cNvSpPr>
          <p:nvPr>
            <p:ph type="body" sz="quarter" idx="10"/>
          </p:nvPr>
        </p:nvSpPr>
        <p:spPr/>
        <p:txBody>
          <a:bodyPr/>
          <a:lstStyle/>
          <a:p>
            <a:r>
              <a:rPr lang="en-US" dirty="0"/>
              <a:t>Finding types</a:t>
            </a:r>
          </a:p>
        </p:txBody>
      </p:sp>
      <p:pic>
        <p:nvPicPr>
          <p:cNvPr id="22" name="Graphic 23">
            <a:extLst>
              <a:ext uri="{FF2B5EF4-FFF2-40B4-BE49-F238E27FC236}">
                <a16:creationId xmlns:a16="http://schemas.microsoft.com/office/drawing/2014/main" id="{9818D533-382B-6A00-AD1D-0D9F2F36A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196" y="2881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42D527A0-59BB-245A-C81B-C73C95C30EDA}"/>
              </a:ext>
            </a:extLst>
          </p:cNvPr>
          <p:cNvSpPr txBox="1">
            <a:spLocks noChangeArrowheads="1"/>
          </p:cNvSpPr>
          <p:nvPr/>
        </p:nvSpPr>
        <p:spPr bwMode="auto">
          <a:xfrm>
            <a:off x="380846" y="3642183"/>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26" name="Graphic 19">
            <a:extLst>
              <a:ext uri="{FF2B5EF4-FFF2-40B4-BE49-F238E27FC236}">
                <a16:creationId xmlns:a16="http://schemas.microsoft.com/office/drawing/2014/main" id="{FAA802A2-DE69-5F6D-9718-1E8875B7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015" y="28801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FA37AE07-112C-DD73-181E-2BF8AEE75BEC}"/>
              </a:ext>
            </a:extLst>
          </p:cNvPr>
          <p:cNvSpPr txBox="1">
            <a:spLocks noChangeArrowheads="1"/>
          </p:cNvSpPr>
          <p:nvPr/>
        </p:nvSpPr>
        <p:spPr bwMode="auto">
          <a:xfrm>
            <a:off x="3043715" y="36437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GuardDuty</a:t>
            </a:r>
          </a:p>
        </p:txBody>
      </p:sp>
      <p:grpSp>
        <p:nvGrpSpPr>
          <p:cNvPr id="70" name="Group 69">
            <a:extLst>
              <a:ext uri="{FF2B5EF4-FFF2-40B4-BE49-F238E27FC236}">
                <a16:creationId xmlns:a16="http://schemas.microsoft.com/office/drawing/2014/main" id="{579BFEF1-A0E6-D7E9-9633-A5D0143E325D}"/>
              </a:ext>
            </a:extLst>
          </p:cNvPr>
          <p:cNvGrpSpPr/>
          <p:nvPr/>
        </p:nvGrpSpPr>
        <p:grpSpPr>
          <a:xfrm>
            <a:off x="8325325" y="5732625"/>
            <a:ext cx="1645920" cy="822960"/>
            <a:chOff x="6480431" y="5732625"/>
            <a:chExt cx="1645920" cy="822960"/>
          </a:xfrm>
        </p:grpSpPr>
        <p:sp>
          <p:nvSpPr>
            <p:cNvPr id="65" name="Round Single Corner Rectangle 64">
              <a:extLst>
                <a:ext uri="{FF2B5EF4-FFF2-40B4-BE49-F238E27FC236}">
                  <a16:creationId xmlns:a16="http://schemas.microsoft.com/office/drawing/2014/main" id="{BA8C8915-A7CA-14C6-E4BA-44E35BD4B84F}"/>
                </a:ext>
              </a:extLst>
            </p:cNvPr>
            <p:cNvSpPr/>
            <p:nvPr/>
          </p:nvSpPr>
          <p:spPr>
            <a:xfrm flipH="1" flipV="1">
              <a:off x="6480431" y="5732625"/>
              <a:ext cx="1645920" cy="822960"/>
            </a:xfrm>
            <a:prstGeom prst="round1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ctr"/>
              <a:endParaRPr lang="en-US" dirty="0"/>
            </a:p>
          </p:txBody>
        </p:sp>
        <p:sp>
          <p:nvSpPr>
            <p:cNvPr id="67" name="TextBox 66">
              <a:extLst>
                <a:ext uri="{FF2B5EF4-FFF2-40B4-BE49-F238E27FC236}">
                  <a16:creationId xmlns:a16="http://schemas.microsoft.com/office/drawing/2014/main" id="{1747F6B0-0158-1D77-A19B-0D4AE073CC8A}"/>
                </a:ext>
              </a:extLst>
            </p:cNvPr>
            <p:cNvSpPr txBox="1"/>
            <p:nvPr/>
          </p:nvSpPr>
          <p:spPr>
            <a:xfrm>
              <a:off x="6480431" y="5959439"/>
              <a:ext cx="1645920" cy="369332"/>
            </a:xfrm>
            <a:prstGeom prst="rect">
              <a:avLst/>
            </a:prstGeom>
            <a:noFill/>
          </p:spPr>
          <p:txBody>
            <a:bodyPr wrap="square" lIns="0" rIns="0" rtlCol="0">
              <a:spAutoFit/>
            </a:bodyPr>
            <a:lstStyle/>
            <a:p>
              <a:pPr algn="ctr"/>
              <a:r>
                <a:rPr lang="en-US" dirty="0"/>
                <a:t>Trojan</a:t>
              </a:r>
            </a:p>
          </p:txBody>
        </p:sp>
      </p:grpSp>
      <p:cxnSp>
        <p:nvCxnSpPr>
          <p:cNvPr id="72" name="Straight Arrow Connector 71">
            <a:extLst>
              <a:ext uri="{FF2B5EF4-FFF2-40B4-BE49-F238E27FC236}">
                <a16:creationId xmlns:a16="http://schemas.microsoft.com/office/drawing/2014/main" id="{5D5C07F6-3783-551D-421C-F237DBCE2038}"/>
              </a:ext>
            </a:extLst>
          </p:cNvPr>
          <p:cNvCxnSpPr>
            <a:stCxn id="22" idx="3"/>
            <a:endCxn id="26" idx="1"/>
          </p:cNvCxnSpPr>
          <p:nvPr/>
        </p:nvCxnSpPr>
        <p:spPr>
          <a:xfrm flipV="1">
            <a:off x="1911196" y="3261183"/>
            <a:ext cx="1881819" cy="1588"/>
          </a:xfrm>
          <a:prstGeom prst="straightConnector1">
            <a:avLst/>
          </a:prstGeom>
          <a:ln w="25400" cap="rnd">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510019F-45F1-D894-0C60-3B7841050B68}"/>
              </a:ext>
            </a:extLst>
          </p:cNvPr>
          <p:cNvCxnSpPr>
            <a:cxnSpLocks/>
            <a:stCxn id="26" idx="3"/>
            <a:endCxn id="67" idx="1"/>
          </p:cNvCxnSpPr>
          <p:nvPr/>
        </p:nvCxnSpPr>
        <p:spPr>
          <a:xfrm>
            <a:off x="4555015" y="3261183"/>
            <a:ext cx="3770310" cy="2882922"/>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10F5D70-049B-7405-1F31-610746A90BD1}"/>
              </a:ext>
            </a:extLst>
          </p:cNvPr>
          <p:cNvSpPr txBox="1"/>
          <p:nvPr/>
        </p:nvSpPr>
        <p:spPr>
          <a:xfrm>
            <a:off x="6096000" y="1347909"/>
            <a:ext cx="5086329" cy="2400657"/>
          </a:xfrm>
          <a:prstGeom prst="rect">
            <a:avLst/>
          </a:prstGeom>
          <a:noFill/>
        </p:spPr>
        <p:txBody>
          <a:bodyPr wrap="none" lIns="0" rIns="0" rtlCol="0">
            <a:spAutoFit/>
          </a:bodyPr>
          <a:lstStyle/>
          <a:p>
            <a:r>
              <a:rPr lang="en-US" sz="2400" dirty="0">
                <a:solidFill>
                  <a:schemeClr val="accent4"/>
                </a:solidFill>
              </a:rPr>
              <a:t>Trojan</a:t>
            </a: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Trojan:Runtime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BlackholeTraffic</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Trojan:Runtime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DropPoint</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Trojan:Runtime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BlackholeTraffic!Dns</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Trojan:Runtime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DropPoint!Dns</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Trojan:Runtime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DGADomainRequest.C!DNS</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Trojan:Runtime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DriveBySourceTraffic!DNS</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Trojan:Runtime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PhishingDomainRequest!DNS</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p:txBody>
      </p:sp>
    </p:spTree>
    <p:extLst>
      <p:ext uri="{BB962C8B-B14F-4D97-AF65-F5344CB8AC3E}">
        <p14:creationId xmlns:p14="http://schemas.microsoft.com/office/powerpoint/2010/main" val="23753670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grpSp>
        <p:nvGrpSpPr>
          <p:cNvPr id="2" name="Group 1">
            <a:extLst>
              <a:ext uri="{FF2B5EF4-FFF2-40B4-BE49-F238E27FC236}">
                <a16:creationId xmlns:a16="http://schemas.microsoft.com/office/drawing/2014/main" id="{6ECCBDA3-2FF9-C144-0B71-364CE5A5BF1D}"/>
              </a:ext>
            </a:extLst>
          </p:cNvPr>
          <p:cNvGrpSpPr/>
          <p:nvPr/>
        </p:nvGrpSpPr>
        <p:grpSpPr>
          <a:xfrm>
            <a:off x="418312" y="1545533"/>
            <a:ext cx="3576056" cy="2905277"/>
            <a:chOff x="46892" y="783274"/>
            <a:chExt cx="2981268" cy="2597235"/>
          </a:xfrm>
          <a:noFill/>
        </p:grpSpPr>
        <p:sp>
          <p:nvSpPr>
            <p:cNvPr id="3" name="Rectangle 2">
              <a:extLst>
                <a:ext uri="{FF2B5EF4-FFF2-40B4-BE49-F238E27FC236}">
                  <a16:creationId xmlns:a16="http://schemas.microsoft.com/office/drawing/2014/main" id="{1DA4BE3A-46BE-1D21-FE7E-6EF4BBB4F60E}"/>
                </a:ext>
              </a:extLst>
            </p:cNvPr>
            <p:cNvSpPr/>
            <p:nvPr/>
          </p:nvSpPr>
          <p:spPr>
            <a:xfrm>
              <a:off x="46892" y="783274"/>
              <a:ext cx="2981268" cy="2597235"/>
            </a:xfrm>
            <a:prstGeom prst="rect">
              <a:avLst/>
            </a:prstGeom>
            <a:grpFill/>
            <a:ln>
              <a:solidFill>
                <a:srgbClr val="FF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2B47"/>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C11E7587-F3C7-97CA-3A23-6BE5BE9906E8}"/>
                </a:ext>
              </a:extLst>
            </p:cNvPr>
            <p:cNvSpPr txBox="1"/>
            <p:nvPr/>
          </p:nvSpPr>
          <p:spPr>
            <a:xfrm>
              <a:off x="46892" y="783274"/>
              <a:ext cx="2981267" cy="412715"/>
            </a:xfrm>
            <a:prstGeom prst="rect">
              <a:avLst/>
            </a:prstGeom>
            <a:grpFill/>
            <a:ln>
              <a:solidFill>
                <a:srgbClr val="FF8600"/>
              </a:solidFill>
            </a:ln>
          </p:spPr>
          <p:txBody>
            <a:bodyPr wrap="square" rtlCol="0">
              <a:spAutoFit/>
            </a:bodyPr>
            <a:lstStyle/>
            <a:p>
              <a:pPr algn="ctr"/>
              <a:r>
                <a:rPr lang="en-US" sz="2400" b="1" dirty="0">
                  <a:solidFill>
                    <a:srgbClr val="FF9900"/>
                  </a:solidFill>
                  <a:ea typeface="Amazon Ember Light" panose="020B0403020204020204" pitchFamily="34" charset="0"/>
                  <a:cs typeface="Amazon Ember Light" panose="020B0403020204020204" pitchFamily="34" charset="0"/>
                </a:rPr>
                <a:t>Container Details</a:t>
              </a:r>
            </a:p>
          </p:txBody>
        </p:sp>
        <p:sp>
          <p:nvSpPr>
            <p:cNvPr id="8" name="TextBox 7">
              <a:extLst>
                <a:ext uri="{FF2B5EF4-FFF2-40B4-BE49-F238E27FC236}">
                  <a16:creationId xmlns:a16="http://schemas.microsoft.com/office/drawing/2014/main" id="{35C8507E-01F0-A8B1-3FDD-6B775013D117}"/>
                </a:ext>
              </a:extLst>
            </p:cNvPr>
            <p:cNvSpPr txBox="1"/>
            <p:nvPr/>
          </p:nvSpPr>
          <p:spPr>
            <a:xfrm>
              <a:off x="148707" y="1398497"/>
              <a:ext cx="2777635" cy="907974"/>
            </a:xfrm>
            <a:prstGeom prst="rect">
              <a:avLst/>
            </a:prstGeom>
            <a:grpFill/>
          </p:spPr>
          <p:txBody>
            <a:bodyPr wrap="square" rtlCol="0">
              <a:spAutoFit/>
            </a:bodyPr>
            <a:lstStyle/>
            <a:p>
              <a:pPr marL="628650" lvl="1" indent="-342900">
                <a:buFont typeface="Arial" panose="020B0604020202020204" pitchFamily="34" charset="0"/>
                <a:buChar char="•"/>
              </a:pPr>
              <a:r>
                <a:rPr lang="en-US" sz="2000" dirty="0"/>
                <a:t>Container ID</a:t>
              </a:r>
            </a:p>
            <a:p>
              <a:pPr marL="628650" lvl="1" indent="-342900">
                <a:buFont typeface="Arial" panose="020B0604020202020204" pitchFamily="34" charset="0"/>
                <a:buChar char="•"/>
              </a:pPr>
              <a:r>
                <a:rPr lang="en-US" sz="2000" dirty="0"/>
                <a:t>Container image </a:t>
              </a:r>
            </a:p>
            <a:p>
              <a:pPr marL="628650" lvl="1" indent="-342900">
                <a:buFont typeface="Arial" panose="020B0604020202020204" pitchFamily="34" charset="0"/>
                <a:buChar char="•"/>
              </a:pPr>
              <a:r>
                <a:rPr lang="en-US" sz="2000" dirty="0"/>
                <a:t>Container name</a:t>
              </a:r>
            </a:p>
          </p:txBody>
        </p:sp>
      </p:grpSp>
      <p:sp>
        <p:nvSpPr>
          <p:cNvPr id="9" name="Rectangle 8">
            <a:extLst>
              <a:ext uri="{FF2B5EF4-FFF2-40B4-BE49-F238E27FC236}">
                <a16:creationId xmlns:a16="http://schemas.microsoft.com/office/drawing/2014/main" id="{E22CB691-C447-D743-E393-56DB92294FCE}"/>
              </a:ext>
            </a:extLst>
          </p:cNvPr>
          <p:cNvSpPr/>
          <p:nvPr/>
        </p:nvSpPr>
        <p:spPr>
          <a:xfrm>
            <a:off x="4319735" y="1545536"/>
            <a:ext cx="3576055" cy="2905277"/>
          </a:xfrm>
          <a:prstGeom prst="rect">
            <a:avLst/>
          </a:prstGeom>
          <a:noFill/>
          <a:ln>
            <a:solidFill>
              <a:srgbClr val="FF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id="{DF22EC7F-44D2-324C-4A6B-E9A9529DC905}"/>
              </a:ext>
            </a:extLst>
          </p:cNvPr>
          <p:cNvSpPr txBox="1"/>
          <p:nvPr/>
        </p:nvSpPr>
        <p:spPr>
          <a:xfrm>
            <a:off x="4318506" y="2233725"/>
            <a:ext cx="3554988" cy="2062103"/>
          </a:xfrm>
          <a:prstGeom prst="rect">
            <a:avLst/>
          </a:prstGeom>
          <a:noFill/>
        </p:spPr>
        <p:txBody>
          <a:bodyPr wrap="square" rtlCol="0">
            <a:spAutoFit/>
          </a:bodyPr>
          <a:lstStyle/>
          <a:p>
            <a:pPr marL="628650" lvl="1" indent="-342900">
              <a:buFont typeface="Arial" panose="020B0604020202020204" pitchFamily="34" charset="0"/>
              <a:buChar char="•"/>
            </a:pPr>
            <a:r>
              <a:rPr lang="en-US" sz="1600" dirty="0"/>
              <a:t>Process ID</a:t>
            </a:r>
          </a:p>
          <a:p>
            <a:pPr marL="628650" lvl="1" indent="-342900">
              <a:buFont typeface="Arial" panose="020B0604020202020204" pitchFamily="34" charset="0"/>
              <a:buChar char="•"/>
            </a:pPr>
            <a:r>
              <a:rPr lang="en-US" sz="1600" dirty="0"/>
              <a:t>Executable path</a:t>
            </a:r>
          </a:p>
          <a:p>
            <a:pPr marL="628650" lvl="1" indent="-342900">
              <a:buFont typeface="Arial" panose="020B0604020202020204" pitchFamily="34" charset="0"/>
              <a:buChar char="•"/>
            </a:pPr>
            <a:r>
              <a:rPr lang="en-US" sz="1600" dirty="0"/>
              <a:t>Parent PID</a:t>
            </a:r>
          </a:p>
          <a:p>
            <a:pPr marL="628650" lvl="1" indent="-342900">
              <a:buFont typeface="Arial" panose="020B0604020202020204" pitchFamily="34" charset="0"/>
              <a:buChar char="•"/>
            </a:pPr>
            <a:r>
              <a:rPr lang="en-US" sz="1600" dirty="0"/>
              <a:t>Executable SHA-256 hash</a:t>
            </a:r>
          </a:p>
          <a:p>
            <a:pPr marL="628650" lvl="1" indent="-342900">
              <a:buFont typeface="Arial" panose="020B0604020202020204" pitchFamily="34" charset="0"/>
              <a:buChar char="•"/>
            </a:pPr>
            <a:r>
              <a:rPr lang="en-US" sz="1600" dirty="0"/>
              <a:t>User ID</a:t>
            </a:r>
          </a:p>
          <a:p>
            <a:pPr marL="628650" lvl="1" indent="-342900">
              <a:buFont typeface="Arial" panose="020B0604020202020204" pitchFamily="34" charset="0"/>
              <a:buChar char="•"/>
            </a:pPr>
            <a:r>
              <a:rPr lang="en-US" sz="1600" dirty="0"/>
              <a:t>Effective user ID</a:t>
            </a:r>
          </a:p>
          <a:p>
            <a:pPr marL="628650" lvl="1" indent="-342900">
              <a:buFont typeface="Arial" panose="020B0604020202020204" pitchFamily="34" charset="0"/>
              <a:buChar char="•"/>
            </a:pPr>
            <a:r>
              <a:rPr lang="en-US" sz="1600" dirty="0"/>
              <a:t>Process lineage (all ancestors of the process)</a:t>
            </a:r>
          </a:p>
        </p:txBody>
      </p:sp>
      <p:sp>
        <p:nvSpPr>
          <p:cNvPr id="11" name="TextBox 10">
            <a:extLst>
              <a:ext uri="{FF2B5EF4-FFF2-40B4-BE49-F238E27FC236}">
                <a16:creationId xmlns:a16="http://schemas.microsoft.com/office/drawing/2014/main" id="{89E8CEA9-4824-3D06-9D21-5077F664C0E0}"/>
              </a:ext>
            </a:extLst>
          </p:cNvPr>
          <p:cNvSpPr txBox="1"/>
          <p:nvPr/>
        </p:nvSpPr>
        <p:spPr>
          <a:xfrm>
            <a:off x="4319733" y="1545534"/>
            <a:ext cx="3576056" cy="461665"/>
          </a:xfrm>
          <a:prstGeom prst="rect">
            <a:avLst/>
          </a:prstGeom>
          <a:noFill/>
          <a:ln>
            <a:solidFill>
              <a:srgbClr val="FF8600"/>
            </a:solidFill>
          </a:ln>
        </p:spPr>
        <p:txBody>
          <a:bodyPr wrap="square" rtlCol="0">
            <a:spAutoFit/>
          </a:bodyPr>
          <a:lstStyle/>
          <a:p>
            <a:pPr algn="ctr"/>
            <a:r>
              <a:rPr lang="en-US" sz="2400" b="1" dirty="0">
                <a:solidFill>
                  <a:srgbClr val="FF9900"/>
                </a:solidFill>
                <a:ea typeface="Amazon Ember Light" panose="020B0403020204020204" pitchFamily="34" charset="0"/>
                <a:cs typeface="Amazon Ember Light" panose="020B0403020204020204" pitchFamily="34" charset="0"/>
              </a:rPr>
              <a:t>Process Details</a:t>
            </a:r>
          </a:p>
        </p:txBody>
      </p:sp>
      <p:grpSp>
        <p:nvGrpSpPr>
          <p:cNvPr id="12" name="Group 11">
            <a:extLst>
              <a:ext uri="{FF2B5EF4-FFF2-40B4-BE49-F238E27FC236}">
                <a16:creationId xmlns:a16="http://schemas.microsoft.com/office/drawing/2014/main" id="{5F300D0A-BCA5-CDCF-0B63-E08487D4B3B4}"/>
              </a:ext>
            </a:extLst>
          </p:cNvPr>
          <p:cNvGrpSpPr/>
          <p:nvPr/>
        </p:nvGrpSpPr>
        <p:grpSpPr>
          <a:xfrm>
            <a:off x="8197631" y="1545534"/>
            <a:ext cx="3576163" cy="2905277"/>
            <a:chOff x="6104027" y="783273"/>
            <a:chExt cx="2981358" cy="2597236"/>
          </a:xfrm>
          <a:noFill/>
        </p:grpSpPr>
        <p:sp>
          <p:nvSpPr>
            <p:cNvPr id="13" name="Rectangle 12">
              <a:extLst>
                <a:ext uri="{FF2B5EF4-FFF2-40B4-BE49-F238E27FC236}">
                  <a16:creationId xmlns:a16="http://schemas.microsoft.com/office/drawing/2014/main" id="{C6661094-C017-25CE-DA59-496108A3638D}"/>
                </a:ext>
              </a:extLst>
            </p:cNvPr>
            <p:cNvSpPr/>
            <p:nvPr/>
          </p:nvSpPr>
          <p:spPr>
            <a:xfrm>
              <a:off x="6104117" y="783273"/>
              <a:ext cx="2981268" cy="2597236"/>
            </a:xfrm>
            <a:prstGeom prst="rect">
              <a:avLst/>
            </a:prstGeom>
            <a:grpFill/>
            <a:ln>
              <a:solidFill>
                <a:srgbClr val="FF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TextBox 13">
              <a:extLst>
                <a:ext uri="{FF2B5EF4-FFF2-40B4-BE49-F238E27FC236}">
                  <a16:creationId xmlns:a16="http://schemas.microsoft.com/office/drawing/2014/main" id="{1A3247FD-D56B-4DA6-873E-B6EAFD2C602A}"/>
                </a:ext>
              </a:extLst>
            </p:cNvPr>
            <p:cNvSpPr txBox="1"/>
            <p:nvPr/>
          </p:nvSpPr>
          <p:spPr>
            <a:xfrm>
              <a:off x="6104117" y="783274"/>
              <a:ext cx="2981268" cy="412716"/>
            </a:xfrm>
            <a:prstGeom prst="rect">
              <a:avLst/>
            </a:prstGeom>
            <a:grpFill/>
            <a:ln>
              <a:solidFill>
                <a:srgbClr val="FF8600"/>
              </a:solidFill>
            </a:ln>
          </p:spPr>
          <p:txBody>
            <a:bodyPr wrap="square" rtlCol="0">
              <a:spAutoFit/>
            </a:bodyPr>
            <a:lstStyle/>
            <a:p>
              <a:pPr algn="ctr"/>
              <a:r>
                <a:rPr lang="en-US" sz="2400" b="1" dirty="0">
                  <a:solidFill>
                    <a:srgbClr val="FF9900"/>
                  </a:solidFill>
                  <a:ea typeface="Amazon Ember Light" panose="020B0403020204020204" pitchFamily="34" charset="0"/>
                  <a:cs typeface="Amazon Ember Light" panose="020B0403020204020204" pitchFamily="34" charset="0"/>
                </a:rPr>
                <a:t>Kubernetes Pod Details</a:t>
              </a:r>
            </a:p>
          </p:txBody>
        </p:sp>
        <p:sp>
          <p:nvSpPr>
            <p:cNvPr id="15" name="TextBox 14">
              <a:extLst>
                <a:ext uri="{FF2B5EF4-FFF2-40B4-BE49-F238E27FC236}">
                  <a16:creationId xmlns:a16="http://schemas.microsoft.com/office/drawing/2014/main" id="{28D74755-5B4B-A84C-7FE1-B4C94CD52913}"/>
                </a:ext>
              </a:extLst>
            </p:cNvPr>
            <p:cNvSpPr txBox="1"/>
            <p:nvPr/>
          </p:nvSpPr>
          <p:spPr>
            <a:xfrm>
              <a:off x="6104027" y="1398816"/>
              <a:ext cx="2963706" cy="907974"/>
            </a:xfrm>
            <a:prstGeom prst="rect">
              <a:avLst/>
            </a:prstGeom>
            <a:grpFill/>
          </p:spPr>
          <p:txBody>
            <a:bodyPr wrap="square" rtlCol="0">
              <a:spAutoFit/>
            </a:bodyPr>
            <a:lstStyle/>
            <a:p>
              <a:pPr marL="628650" lvl="1" indent="-342900">
                <a:buFont typeface="Arial" panose="020B0604020202020204" pitchFamily="34" charset="0"/>
                <a:buChar char="•"/>
              </a:pPr>
              <a:r>
                <a:rPr lang="en-US" sz="2000" dirty="0"/>
                <a:t>Pod ID </a:t>
              </a:r>
            </a:p>
            <a:p>
              <a:pPr marL="628650" lvl="1" indent="-342900">
                <a:buFont typeface="Arial" panose="020B0604020202020204" pitchFamily="34" charset="0"/>
                <a:buChar char="•"/>
              </a:pPr>
              <a:r>
                <a:rPr lang="en-US" sz="2000" dirty="0"/>
                <a:t>Pod name</a:t>
              </a:r>
            </a:p>
            <a:p>
              <a:pPr marL="628650" lvl="1" indent="-342900">
                <a:buFont typeface="Arial" panose="020B0604020202020204" pitchFamily="34" charset="0"/>
                <a:buChar char="•"/>
              </a:pPr>
              <a:r>
                <a:rPr lang="en-US" sz="2000" dirty="0"/>
                <a:t>Pod namespace</a:t>
              </a:r>
            </a:p>
          </p:txBody>
        </p:sp>
      </p:grpSp>
    </p:spTree>
    <p:extLst>
      <p:ext uri="{BB962C8B-B14F-4D97-AF65-F5344CB8AC3E}">
        <p14:creationId xmlns:p14="http://schemas.microsoft.com/office/powerpoint/2010/main" val="19471884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sp>
        <p:nvSpPr>
          <p:cNvPr id="54" name="Text Placeholder 53">
            <a:extLst>
              <a:ext uri="{FF2B5EF4-FFF2-40B4-BE49-F238E27FC236}">
                <a16:creationId xmlns:a16="http://schemas.microsoft.com/office/drawing/2014/main" id="{A4509387-32AA-B5E2-4CC9-0C4FC8C07794}"/>
              </a:ext>
            </a:extLst>
          </p:cNvPr>
          <p:cNvSpPr>
            <a:spLocks noGrp="1"/>
          </p:cNvSpPr>
          <p:nvPr>
            <p:ph type="body" sz="quarter" idx="10"/>
          </p:nvPr>
        </p:nvSpPr>
        <p:spPr/>
        <p:txBody>
          <a:bodyPr/>
          <a:lstStyle/>
          <a:p>
            <a:r>
              <a:rPr lang="en-US" dirty="0"/>
              <a:t>High level architecture</a:t>
            </a:r>
          </a:p>
        </p:txBody>
      </p:sp>
      <p:cxnSp>
        <p:nvCxnSpPr>
          <p:cNvPr id="7" name="Straight Arrow Connector 6">
            <a:extLst>
              <a:ext uri="{FF2B5EF4-FFF2-40B4-BE49-F238E27FC236}">
                <a16:creationId xmlns:a16="http://schemas.microsoft.com/office/drawing/2014/main" id="{60196459-0568-230A-9063-19F54C1958DC}"/>
              </a:ext>
            </a:extLst>
          </p:cNvPr>
          <p:cNvCxnSpPr>
            <a:cxnSpLocks/>
          </p:cNvCxnSpPr>
          <p:nvPr/>
        </p:nvCxnSpPr>
        <p:spPr>
          <a:xfrm>
            <a:off x="6740416" y="4471980"/>
            <a:ext cx="457200" cy="0"/>
          </a:xfrm>
          <a:prstGeom prst="straightConnector1">
            <a:avLst/>
          </a:prstGeom>
          <a:noFill/>
          <a:ln w="6350" cap="rnd" cmpd="sng" algn="ctr">
            <a:solidFill>
              <a:schemeClr val="tx1"/>
            </a:solidFill>
            <a:prstDash val="solid"/>
            <a:round/>
            <a:tailEnd type="triangle"/>
          </a:ln>
          <a:effectLst/>
        </p:spPr>
      </p:cxnSp>
      <p:cxnSp>
        <p:nvCxnSpPr>
          <p:cNvPr id="8" name="Straight Arrow Connector 7">
            <a:extLst>
              <a:ext uri="{FF2B5EF4-FFF2-40B4-BE49-F238E27FC236}">
                <a16:creationId xmlns:a16="http://schemas.microsoft.com/office/drawing/2014/main" id="{4DDABB90-4A3E-457B-AEA1-DC03F3342AEA}"/>
              </a:ext>
            </a:extLst>
          </p:cNvPr>
          <p:cNvCxnSpPr>
            <a:cxnSpLocks/>
          </p:cNvCxnSpPr>
          <p:nvPr/>
        </p:nvCxnSpPr>
        <p:spPr>
          <a:xfrm>
            <a:off x="8411021" y="4470533"/>
            <a:ext cx="457200" cy="0"/>
          </a:xfrm>
          <a:prstGeom prst="straightConnector1">
            <a:avLst/>
          </a:prstGeom>
          <a:noFill/>
          <a:ln w="6350" cap="rnd" cmpd="sng" algn="ctr">
            <a:solidFill>
              <a:schemeClr val="tx1"/>
            </a:solidFill>
            <a:prstDash val="solid"/>
            <a:round/>
            <a:tailEnd type="triangle"/>
          </a:ln>
          <a:effectLst/>
        </p:spPr>
      </p:cxnSp>
      <p:cxnSp>
        <p:nvCxnSpPr>
          <p:cNvPr id="9" name="Straight Arrow Connector 8">
            <a:extLst>
              <a:ext uri="{FF2B5EF4-FFF2-40B4-BE49-F238E27FC236}">
                <a16:creationId xmlns:a16="http://schemas.microsoft.com/office/drawing/2014/main" id="{B8EC19F7-0517-7865-3007-CF837F41224B}"/>
              </a:ext>
            </a:extLst>
          </p:cNvPr>
          <p:cNvCxnSpPr>
            <a:cxnSpLocks/>
          </p:cNvCxnSpPr>
          <p:nvPr/>
        </p:nvCxnSpPr>
        <p:spPr>
          <a:xfrm>
            <a:off x="10103313" y="4469738"/>
            <a:ext cx="457200" cy="0"/>
          </a:xfrm>
          <a:prstGeom prst="straightConnector1">
            <a:avLst/>
          </a:prstGeom>
          <a:noFill/>
          <a:ln w="6350" cap="rnd" cmpd="sng" algn="ctr">
            <a:solidFill>
              <a:schemeClr val="tx1"/>
            </a:solidFill>
            <a:prstDash val="solid"/>
            <a:round/>
            <a:tailEnd type="triangle"/>
          </a:ln>
          <a:effectLst/>
        </p:spPr>
      </p:cxnSp>
      <p:cxnSp>
        <p:nvCxnSpPr>
          <p:cNvPr id="10" name="Straight Arrow Connector 9">
            <a:extLst>
              <a:ext uri="{FF2B5EF4-FFF2-40B4-BE49-F238E27FC236}">
                <a16:creationId xmlns:a16="http://schemas.microsoft.com/office/drawing/2014/main" id="{58586007-3937-1C0F-6DED-113FAF6A9636}"/>
              </a:ext>
            </a:extLst>
          </p:cNvPr>
          <p:cNvCxnSpPr>
            <a:cxnSpLocks/>
          </p:cNvCxnSpPr>
          <p:nvPr/>
        </p:nvCxnSpPr>
        <p:spPr>
          <a:xfrm flipH="1" flipV="1">
            <a:off x="9423591" y="3565871"/>
            <a:ext cx="0" cy="457200"/>
          </a:xfrm>
          <a:prstGeom prst="straightConnector1">
            <a:avLst/>
          </a:prstGeom>
          <a:noFill/>
          <a:ln w="6350" cap="rnd" cmpd="sng" algn="ctr">
            <a:solidFill>
              <a:schemeClr val="tx1"/>
            </a:solidFill>
            <a:prstDash val="solid"/>
            <a:round/>
            <a:tailEnd type="triangle"/>
          </a:ln>
          <a:effectLst/>
        </p:spPr>
      </p:cxnSp>
      <p:cxnSp>
        <p:nvCxnSpPr>
          <p:cNvPr id="11" name="Straight Arrow Connector 10">
            <a:extLst>
              <a:ext uri="{FF2B5EF4-FFF2-40B4-BE49-F238E27FC236}">
                <a16:creationId xmlns:a16="http://schemas.microsoft.com/office/drawing/2014/main" id="{B888E058-B60E-E90C-1DDC-ACB9783A602F}"/>
              </a:ext>
            </a:extLst>
          </p:cNvPr>
          <p:cNvCxnSpPr>
            <a:cxnSpLocks/>
          </p:cNvCxnSpPr>
          <p:nvPr/>
        </p:nvCxnSpPr>
        <p:spPr>
          <a:xfrm>
            <a:off x="9423591" y="5122844"/>
            <a:ext cx="0" cy="457200"/>
          </a:xfrm>
          <a:prstGeom prst="straightConnector1">
            <a:avLst/>
          </a:prstGeom>
          <a:noFill/>
          <a:ln w="6350" cap="rnd" cmpd="sng" algn="ctr">
            <a:solidFill>
              <a:schemeClr val="tx1"/>
            </a:solidFill>
            <a:prstDash val="solid"/>
            <a:round/>
            <a:tailEnd type="triangle"/>
          </a:ln>
          <a:effectLst/>
        </p:spPr>
      </p:cxnSp>
      <p:sp>
        <p:nvSpPr>
          <p:cNvPr id="16" name="Rectangle: Rounded Corners 13">
            <a:extLst>
              <a:ext uri="{FF2B5EF4-FFF2-40B4-BE49-F238E27FC236}">
                <a16:creationId xmlns:a16="http://schemas.microsoft.com/office/drawing/2014/main" id="{D3AB9F40-70B3-854D-D221-62583DE2C9AE}"/>
              </a:ext>
            </a:extLst>
          </p:cNvPr>
          <p:cNvSpPr/>
          <p:nvPr/>
        </p:nvSpPr>
        <p:spPr>
          <a:xfrm>
            <a:off x="9035556" y="2771842"/>
            <a:ext cx="776071" cy="740240"/>
          </a:xfrm>
          <a:prstGeom prst="roundRect">
            <a:avLst/>
          </a:prstGeom>
          <a:noFill/>
          <a:ln w="38100" cap="flat" cmpd="sng" algn="ctr">
            <a:solidFill>
              <a:schemeClr val="tx1"/>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17" name="Graphic 16" descr="Magnifying glass">
            <a:extLst>
              <a:ext uri="{FF2B5EF4-FFF2-40B4-BE49-F238E27FC236}">
                <a16:creationId xmlns:a16="http://schemas.microsoft.com/office/drawing/2014/main" id="{E4618A16-A0F0-139B-FCFD-D50F05AC40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7131" y="4186251"/>
            <a:ext cx="582891" cy="582891"/>
          </a:xfrm>
          <a:prstGeom prst="rect">
            <a:avLst/>
          </a:prstGeom>
        </p:spPr>
      </p:pic>
      <p:sp>
        <p:nvSpPr>
          <p:cNvPr id="18" name="TextBox 17">
            <a:extLst>
              <a:ext uri="{FF2B5EF4-FFF2-40B4-BE49-F238E27FC236}">
                <a16:creationId xmlns:a16="http://schemas.microsoft.com/office/drawing/2014/main" id="{5D875CFD-CAED-B33F-4150-49D78B76E8BF}"/>
              </a:ext>
            </a:extLst>
          </p:cNvPr>
          <p:cNvSpPr txBox="1"/>
          <p:nvPr/>
        </p:nvSpPr>
        <p:spPr>
          <a:xfrm>
            <a:off x="5949157" y="4832878"/>
            <a:ext cx="438838" cy="307777"/>
          </a:xfrm>
          <a:prstGeom prst="rect">
            <a:avLst/>
          </a:prstGeom>
          <a:noFill/>
          <a:ln>
            <a:noFill/>
          </a:ln>
        </p:spPr>
        <p:txBody>
          <a:bodyPr wrap="none" lIns="0" rIns="0" rtlCol="0">
            <a:spAutoFit/>
          </a:bodyPr>
          <a:lstStyle/>
          <a:p>
            <a:pPr>
              <a:buClrTx/>
              <a:buFontTx/>
              <a:buNone/>
            </a:pPr>
            <a:r>
              <a:rPr lang="en-US" sz="1400" b="1" kern="1200" dirty="0">
                <a:latin typeface="Calibri" panose="020F0502020204030204" pitchFamily="34" charset="0"/>
                <a:ea typeface="+mn-ea"/>
                <a:cs typeface="Calibri" panose="020F0502020204030204" pitchFamily="34" charset="0"/>
              </a:rPr>
              <a:t>Agent</a:t>
            </a:r>
          </a:p>
        </p:txBody>
      </p:sp>
      <p:sp>
        <p:nvSpPr>
          <p:cNvPr id="19" name="Rectangle: Rounded Corners 16">
            <a:extLst>
              <a:ext uri="{FF2B5EF4-FFF2-40B4-BE49-F238E27FC236}">
                <a16:creationId xmlns:a16="http://schemas.microsoft.com/office/drawing/2014/main" id="{D565639D-FA8D-2B22-8F03-E44731E9A803}"/>
              </a:ext>
            </a:extLst>
          </p:cNvPr>
          <p:cNvSpPr/>
          <p:nvPr/>
        </p:nvSpPr>
        <p:spPr>
          <a:xfrm>
            <a:off x="9035556" y="4101207"/>
            <a:ext cx="776071" cy="752979"/>
          </a:xfrm>
          <a:prstGeom prst="roundRect">
            <a:avLst/>
          </a:prstGeom>
          <a:noFill/>
          <a:ln w="38100" cap="flat" cmpd="sng" algn="ctr">
            <a:solidFill>
              <a:schemeClr val="tx1"/>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20" name="Picture 19">
            <a:extLst>
              <a:ext uri="{FF2B5EF4-FFF2-40B4-BE49-F238E27FC236}">
                <a16:creationId xmlns:a16="http://schemas.microsoft.com/office/drawing/2014/main" id="{4A132174-E113-CEAA-6BB2-9F872BE476AD}"/>
              </a:ext>
            </a:extLst>
          </p:cNvPr>
          <p:cNvPicPr>
            <a:picLocks noChangeAspect="1"/>
          </p:cNvPicPr>
          <p:nvPr/>
        </p:nvPicPr>
        <p:blipFill>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9083451" y="4180950"/>
            <a:ext cx="691546" cy="562775"/>
          </a:xfrm>
          <a:prstGeom prst="rect">
            <a:avLst/>
          </a:prstGeom>
          <a:ln>
            <a:noFill/>
          </a:ln>
        </p:spPr>
      </p:pic>
      <p:sp>
        <p:nvSpPr>
          <p:cNvPr id="21" name="Rectangle: Rounded Corners 18">
            <a:extLst>
              <a:ext uri="{FF2B5EF4-FFF2-40B4-BE49-F238E27FC236}">
                <a16:creationId xmlns:a16="http://schemas.microsoft.com/office/drawing/2014/main" id="{CFD45EBC-5F37-2C1F-4B68-B45C9A8EC9FB}"/>
              </a:ext>
            </a:extLst>
          </p:cNvPr>
          <p:cNvSpPr/>
          <p:nvPr/>
        </p:nvSpPr>
        <p:spPr>
          <a:xfrm>
            <a:off x="10811912" y="4101206"/>
            <a:ext cx="774082" cy="752980"/>
          </a:xfrm>
          <a:prstGeom prst="roundRect">
            <a:avLst/>
          </a:prstGeom>
          <a:noFill/>
          <a:ln w="38100" cap="flat" cmpd="sng" algn="ctr">
            <a:solidFill>
              <a:schemeClr val="tx1"/>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pic>
        <p:nvPicPr>
          <p:cNvPr id="22" name="Picture 21">
            <a:extLst>
              <a:ext uri="{FF2B5EF4-FFF2-40B4-BE49-F238E27FC236}">
                <a16:creationId xmlns:a16="http://schemas.microsoft.com/office/drawing/2014/main" id="{45C0F1BF-FF8A-984B-EA28-916016590655}"/>
              </a:ext>
            </a:extLst>
          </p:cNvPr>
          <p:cNvPicPr>
            <a:picLocks noChangeAspect="1"/>
          </p:cNvPicPr>
          <p:nvPr/>
        </p:nvPicPr>
        <p:blipFill>
          <a:blip r:embed="rId5">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525641" y="4185830"/>
            <a:ext cx="597263" cy="597263"/>
          </a:xfrm>
          <a:prstGeom prst="rect">
            <a:avLst/>
          </a:prstGeom>
          <a:ln>
            <a:noFill/>
          </a:ln>
        </p:spPr>
      </p:pic>
      <p:sp>
        <p:nvSpPr>
          <p:cNvPr id="23" name="Rectangle: Rounded Corners 20">
            <a:extLst>
              <a:ext uri="{FF2B5EF4-FFF2-40B4-BE49-F238E27FC236}">
                <a16:creationId xmlns:a16="http://schemas.microsoft.com/office/drawing/2014/main" id="{B7C2D8A2-838A-25CF-7A1F-78510F02B32E}"/>
              </a:ext>
            </a:extLst>
          </p:cNvPr>
          <p:cNvSpPr/>
          <p:nvPr/>
        </p:nvSpPr>
        <p:spPr>
          <a:xfrm>
            <a:off x="7454130" y="4107576"/>
            <a:ext cx="774082" cy="740240"/>
          </a:xfrm>
          <a:prstGeom prst="roundRect">
            <a:avLst/>
          </a:prstGeom>
          <a:noFill/>
          <a:ln w="38100" cap="flat" cmpd="sng" algn="ctr">
            <a:solidFill>
              <a:schemeClr val="tx1"/>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5" name="Rectangle: Rounded Corners 22">
            <a:extLst>
              <a:ext uri="{FF2B5EF4-FFF2-40B4-BE49-F238E27FC236}">
                <a16:creationId xmlns:a16="http://schemas.microsoft.com/office/drawing/2014/main" id="{E5F9D2FC-CE85-994E-8591-F8481A0D8A2E}"/>
              </a:ext>
            </a:extLst>
          </p:cNvPr>
          <p:cNvSpPr/>
          <p:nvPr/>
        </p:nvSpPr>
        <p:spPr>
          <a:xfrm>
            <a:off x="9032367" y="5598895"/>
            <a:ext cx="782449" cy="712566"/>
          </a:xfrm>
          <a:prstGeom prst="roundRect">
            <a:avLst/>
          </a:prstGeom>
          <a:noFill/>
          <a:ln w="38100" cap="flat" cmpd="sng" algn="ctr">
            <a:solidFill>
              <a:schemeClr val="tx1"/>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26" name="TextBox 25">
            <a:extLst>
              <a:ext uri="{FF2B5EF4-FFF2-40B4-BE49-F238E27FC236}">
                <a16:creationId xmlns:a16="http://schemas.microsoft.com/office/drawing/2014/main" id="{9A140335-705E-70F4-E348-62F80FD30611}"/>
              </a:ext>
            </a:extLst>
          </p:cNvPr>
          <p:cNvSpPr txBox="1"/>
          <p:nvPr/>
        </p:nvSpPr>
        <p:spPr>
          <a:xfrm>
            <a:off x="7355997" y="4832878"/>
            <a:ext cx="980910" cy="307777"/>
          </a:xfrm>
          <a:prstGeom prst="rect">
            <a:avLst/>
          </a:prstGeom>
          <a:noFill/>
          <a:ln>
            <a:noFill/>
          </a:ln>
        </p:spPr>
        <p:txBody>
          <a:bodyPr wrap="none" lIns="0" rIns="0" rtlCol="0">
            <a:spAutoFit/>
          </a:bodyPr>
          <a:lstStyle/>
          <a:p>
            <a:pPr>
              <a:buClrTx/>
              <a:buFontTx/>
              <a:buNone/>
            </a:pPr>
            <a:r>
              <a:rPr lang="en-US" sz="1400" b="1" kern="1200" dirty="0">
                <a:latin typeface="Calibri" panose="020F0502020204030204" pitchFamily="34" charset="0"/>
                <a:ea typeface="+mn-ea"/>
                <a:cs typeface="Calibri" panose="020F0502020204030204" pitchFamily="34" charset="0"/>
              </a:rPr>
              <a:t>Ingest events</a:t>
            </a:r>
          </a:p>
        </p:txBody>
      </p:sp>
      <p:sp>
        <p:nvSpPr>
          <p:cNvPr id="27" name="TextBox 26">
            <a:extLst>
              <a:ext uri="{FF2B5EF4-FFF2-40B4-BE49-F238E27FC236}">
                <a16:creationId xmlns:a16="http://schemas.microsoft.com/office/drawing/2014/main" id="{59A7F95A-3E24-3A45-BF14-B897C26F5CDA}"/>
              </a:ext>
            </a:extLst>
          </p:cNvPr>
          <p:cNvSpPr txBox="1"/>
          <p:nvPr/>
        </p:nvSpPr>
        <p:spPr>
          <a:xfrm>
            <a:off x="8779559" y="4832878"/>
            <a:ext cx="1305357" cy="307777"/>
          </a:xfrm>
          <a:prstGeom prst="rect">
            <a:avLst/>
          </a:prstGeom>
          <a:noFill/>
          <a:ln>
            <a:noFill/>
          </a:ln>
        </p:spPr>
        <p:txBody>
          <a:bodyPr wrap="none" lIns="0" rIns="0" rtlCol="0">
            <a:spAutoFit/>
          </a:bodyPr>
          <a:lstStyle/>
          <a:p>
            <a:pPr>
              <a:buClrTx/>
              <a:buFontTx/>
              <a:buNone/>
            </a:pPr>
            <a:r>
              <a:rPr lang="en-US" sz="1400" b="1" kern="1200" dirty="0">
                <a:latin typeface="Calibri" panose="020F0502020204030204" pitchFamily="34" charset="0"/>
                <a:ea typeface="+mn-ea"/>
                <a:cs typeface="Calibri" panose="020F0502020204030204" pitchFamily="34" charset="0"/>
              </a:rPr>
              <a:t>Apply threat intel</a:t>
            </a:r>
          </a:p>
        </p:txBody>
      </p:sp>
      <p:sp>
        <p:nvSpPr>
          <p:cNvPr id="28" name="TextBox 27">
            <a:extLst>
              <a:ext uri="{FF2B5EF4-FFF2-40B4-BE49-F238E27FC236}">
                <a16:creationId xmlns:a16="http://schemas.microsoft.com/office/drawing/2014/main" id="{10BF427C-562A-9189-9D07-3A8133C46082}"/>
              </a:ext>
            </a:extLst>
          </p:cNvPr>
          <p:cNvSpPr txBox="1"/>
          <p:nvPr/>
        </p:nvSpPr>
        <p:spPr>
          <a:xfrm>
            <a:off x="10664736" y="4832878"/>
            <a:ext cx="1068434" cy="307777"/>
          </a:xfrm>
          <a:prstGeom prst="rect">
            <a:avLst/>
          </a:prstGeom>
          <a:noFill/>
          <a:ln>
            <a:noFill/>
          </a:ln>
        </p:spPr>
        <p:txBody>
          <a:bodyPr wrap="none" lIns="0" rIns="0" rtlCol="0">
            <a:spAutoFit/>
          </a:bodyPr>
          <a:lstStyle/>
          <a:p>
            <a:pPr>
              <a:buClrTx/>
              <a:buFontTx/>
              <a:buNone/>
            </a:pPr>
            <a:r>
              <a:rPr lang="en-US" sz="1400" b="1" kern="1200" dirty="0">
                <a:latin typeface="Calibri" panose="020F0502020204030204" pitchFamily="34" charset="0"/>
                <a:ea typeface="+mn-ea"/>
                <a:cs typeface="Calibri" panose="020F0502020204030204" pitchFamily="34" charset="0"/>
              </a:rPr>
              <a:t>Stateless rules</a:t>
            </a:r>
          </a:p>
        </p:txBody>
      </p:sp>
      <p:sp>
        <p:nvSpPr>
          <p:cNvPr id="29" name="TextBox 28">
            <a:extLst>
              <a:ext uri="{FF2B5EF4-FFF2-40B4-BE49-F238E27FC236}">
                <a16:creationId xmlns:a16="http://schemas.microsoft.com/office/drawing/2014/main" id="{25059BA4-A37B-7CDD-1D2B-DA1B2223B26A}"/>
              </a:ext>
            </a:extLst>
          </p:cNvPr>
          <p:cNvSpPr txBox="1"/>
          <p:nvPr/>
        </p:nvSpPr>
        <p:spPr>
          <a:xfrm>
            <a:off x="9904912" y="5790535"/>
            <a:ext cx="1296830" cy="307777"/>
          </a:xfrm>
          <a:prstGeom prst="rect">
            <a:avLst/>
          </a:prstGeom>
          <a:noFill/>
          <a:ln>
            <a:noFill/>
          </a:ln>
        </p:spPr>
        <p:txBody>
          <a:bodyPr wrap="none" lIns="0" rIns="0" rtlCol="0">
            <a:spAutoFit/>
          </a:bodyPr>
          <a:lstStyle/>
          <a:p>
            <a:pPr>
              <a:buClrTx/>
              <a:buFontTx/>
              <a:buNone/>
            </a:pPr>
            <a:r>
              <a:rPr lang="en-US" sz="1400" b="1" kern="1200" dirty="0">
                <a:latin typeface="Calibri" panose="020F0502020204030204" pitchFamily="34" charset="0"/>
                <a:ea typeface="+mn-ea"/>
                <a:cs typeface="Calibri" panose="020F0502020204030204" pitchFamily="34" charset="0"/>
              </a:rPr>
              <a:t>Machine learning</a:t>
            </a:r>
          </a:p>
        </p:txBody>
      </p:sp>
      <p:pic>
        <p:nvPicPr>
          <p:cNvPr id="30" name="Picture 29">
            <a:extLst>
              <a:ext uri="{FF2B5EF4-FFF2-40B4-BE49-F238E27FC236}">
                <a16:creationId xmlns:a16="http://schemas.microsoft.com/office/drawing/2014/main" id="{4EBB3CBC-26F0-8C62-8CBC-EFC8CF36C7D0}"/>
              </a:ext>
            </a:extLst>
          </p:cNvPr>
          <p:cNvPicPr>
            <a:picLocks noChangeAspect="1"/>
          </p:cNvPicPr>
          <p:nvPr/>
        </p:nvPicPr>
        <p:blipFill>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9089049" y="2931707"/>
            <a:ext cx="669084" cy="384446"/>
          </a:xfrm>
          <a:prstGeom prst="rect">
            <a:avLst/>
          </a:prstGeom>
          <a:noFill/>
          <a:ln>
            <a:noFill/>
          </a:ln>
        </p:spPr>
      </p:pic>
      <p:sp>
        <p:nvSpPr>
          <p:cNvPr id="31" name="Rectangle: Rounded Corners 28">
            <a:extLst>
              <a:ext uri="{FF2B5EF4-FFF2-40B4-BE49-F238E27FC236}">
                <a16:creationId xmlns:a16="http://schemas.microsoft.com/office/drawing/2014/main" id="{4678DED6-C3F8-C633-90C8-E5B4D7DC6BB2}"/>
              </a:ext>
            </a:extLst>
          </p:cNvPr>
          <p:cNvSpPr/>
          <p:nvPr/>
        </p:nvSpPr>
        <p:spPr>
          <a:xfrm>
            <a:off x="5767070" y="4119010"/>
            <a:ext cx="803012" cy="717373"/>
          </a:xfrm>
          <a:prstGeom prst="roundRect">
            <a:avLst/>
          </a:prstGeom>
          <a:noFill/>
          <a:ln w="38100" cap="flat" cmpd="sng" algn="ctr">
            <a:solidFill>
              <a:schemeClr val="tx1"/>
            </a:solidFill>
            <a:prstDash val="solid"/>
            <a:miter lim="800000"/>
          </a:ln>
          <a:effectLst/>
        </p:spPr>
        <p:txBody>
          <a:bodyPr lIns="45720" tIns="45720" r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endParaRPr>
          </a:p>
        </p:txBody>
      </p:sp>
      <p:sp>
        <p:nvSpPr>
          <p:cNvPr id="32" name="TextBox 31">
            <a:extLst>
              <a:ext uri="{FF2B5EF4-FFF2-40B4-BE49-F238E27FC236}">
                <a16:creationId xmlns:a16="http://schemas.microsoft.com/office/drawing/2014/main" id="{7B76F148-24F8-BE79-7B76-EEF208AE4877}"/>
              </a:ext>
            </a:extLst>
          </p:cNvPr>
          <p:cNvSpPr txBox="1"/>
          <p:nvPr/>
        </p:nvSpPr>
        <p:spPr>
          <a:xfrm>
            <a:off x="9933233" y="2954992"/>
            <a:ext cx="985334" cy="307777"/>
          </a:xfrm>
          <a:prstGeom prst="rect">
            <a:avLst/>
          </a:prstGeom>
          <a:noFill/>
          <a:ln>
            <a:noFill/>
          </a:ln>
        </p:spPr>
        <p:txBody>
          <a:bodyPr wrap="none" lIns="0" rIns="0" rtlCol="0">
            <a:spAutoFit/>
          </a:bodyPr>
          <a:lstStyle/>
          <a:p>
            <a:pPr>
              <a:buClrTx/>
              <a:buFontTx/>
              <a:buNone/>
            </a:pPr>
            <a:r>
              <a:rPr lang="en-US" sz="1400" b="1" kern="1200" dirty="0">
                <a:latin typeface="Calibri" panose="020F0502020204030204" pitchFamily="34" charset="0"/>
                <a:ea typeface="+mn-ea"/>
                <a:cs typeface="Calibri" panose="020F0502020204030204" pitchFamily="34" charset="0"/>
              </a:rPr>
              <a:t>Stateful rules</a:t>
            </a:r>
          </a:p>
        </p:txBody>
      </p:sp>
      <p:pic>
        <p:nvPicPr>
          <p:cNvPr id="33" name="Picture 32">
            <a:extLst>
              <a:ext uri="{FF2B5EF4-FFF2-40B4-BE49-F238E27FC236}">
                <a16:creationId xmlns:a16="http://schemas.microsoft.com/office/drawing/2014/main" id="{06FA3F01-FC86-63FC-B057-ED36D0FB6F09}"/>
              </a:ext>
            </a:extLst>
          </p:cNvPr>
          <p:cNvPicPr>
            <a:picLocks noChangeAspect="1"/>
          </p:cNvPicPr>
          <p:nvPr/>
        </p:nvPicPr>
        <p:blipFill>
          <a:blip r:embed="rId7">
            <a:clrChange>
              <a:clrFrom>
                <a:srgbClr val="FFFFFF"/>
              </a:clrFrom>
              <a:clrTo>
                <a:srgbClr val="FFFFFF">
                  <a:alpha val="0"/>
                </a:srgbClr>
              </a:clrTo>
            </a:clrChange>
            <a:lum bright="70000" contrast="-70000"/>
          </a:blip>
          <a:stretch>
            <a:fillRect/>
          </a:stretch>
        </p:blipFill>
        <p:spPr>
          <a:xfrm>
            <a:off x="10880792" y="4177872"/>
            <a:ext cx="636321" cy="583732"/>
          </a:xfrm>
          <a:prstGeom prst="rect">
            <a:avLst/>
          </a:prstGeom>
          <a:ln>
            <a:noFill/>
          </a:ln>
        </p:spPr>
      </p:pic>
      <p:sp>
        <p:nvSpPr>
          <p:cNvPr id="34" name="Content Placeholder 5">
            <a:extLst>
              <a:ext uri="{FF2B5EF4-FFF2-40B4-BE49-F238E27FC236}">
                <a16:creationId xmlns:a16="http://schemas.microsoft.com/office/drawing/2014/main" id="{45AD73DF-1876-3503-0E61-ABD0F248EEEA}"/>
              </a:ext>
            </a:extLst>
          </p:cNvPr>
          <p:cNvSpPr txBox="1">
            <a:spLocks/>
          </p:cNvSpPr>
          <p:nvPr/>
        </p:nvSpPr>
        <p:spPr>
          <a:xfrm>
            <a:off x="361628" y="1714501"/>
            <a:ext cx="7592550" cy="179741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400" dirty="0" err="1"/>
              <a:t>eBPF</a:t>
            </a:r>
            <a:r>
              <a:rPr lang="en-US" sz="2400" dirty="0"/>
              <a:t> based agent is deployed as EKS Addon</a:t>
            </a:r>
          </a:p>
          <a:p>
            <a:pPr marL="342900" indent="-342900">
              <a:lnSpc>
                <a:spcPct val="150000"/>
              </a:lnSpc>
              <a:buFont typeface="Arial" panose="020B0604020202020204" pitchFamily="34" charset="0"/>
              <a:buChar char="•"/>
            </a:pPr>
            <a:r>
              <a:rPr lang="en-US" sz="2400" dirty="0"/>
              <a:t>Agent collects and sends events via VPC endpoint</a:t>
            </a:r>
          </a:p>
          <a:p>
            <a:pPr marL="342900" indent="-342900">
              <a:lnSpc>
                <a:spcPct val="150000"/>
              </a:lnSpc>
              <a:buFont typeface="Arial" panose="020B0604020202020204" pitchFamily="34" charset="0"/>
              <a:buChar char="•"/>
            </a:pPr>
            <a:r>
              <a:rPr lang="en-US" sz="2400" dirty="0" err="1"/>
              <a:t>GuardDuty</a:t>
            </a:r>
            <a:r>
              <a:rPr lang="en-US" sz="2400" dirty="0"/>
              <a:t> backend processes events</a:t>
            </a:r>
          </a:p>
        </p:txBody>
      </p:sp>
      <p:pic>
        <p:nvPicPr>
          <p:cNvPr id="35" name="Graphic 34">
            <a:extLst>
              <a:ext uri="{FF2B5EF4-FFF2-40B4-BE49-F238E27FC236}">
                <a16:creationId xmlns:a16="http://schemas.microsoft.com/office/drawing/2014/main" id="{438218B9-789E-7045-A63A-B4A0294608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7755" y="5536312"/>
            <a:ext cx="831672" cy="831672"/>
          </a:xfrm>
          <a:prstGeom prst="rect">
            <a:avLst/>
          </a:prstGeom>
        </p:spPr>
      </p:pic>
    </p:spTree>
    <p:extLst>
      <p:ext uri="{BB962C8B-B14F-4D97-AF65-F5344CB8AC3E}">
        <p14:creationId xmlns:p14="http://schemas.microsoft.com/office/powerpoint/2010/main" val="4183022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50C7CA7-34C0-9B4C-9C9D-453B24E8C31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76558" y="3800994"/>
            <a:ext cx="1506526" cy="149961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A5FB559-110E-F345-A187-8D4AB42F2644}"/>
              </a:ext>
            </a:extLst>
          </p:cNvPr>
          <p:cNvSpPr txBox="1"/>
          <p:nvPr/>
        </p:nvSpPr>
        <p:spPr>
          <a:xfrm>
            <a:off x="624955" y="5176561"/>
            <a:ext cx="2920877" cy="646331"/>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No agents to install, update, or maintain</a:t>
            </a:r>
          </a:p>
        </p:txBody>
      </p:sp>
      <p:sp>
        <p:nvSpPr>
          <p:cNvPr id="36" name="TextBox 35">
            <a:extLst>
              <a:ext uri="{FF2B5EF4-FFF2-40B4-BE49-F238E27FC236}">
                <a16:creationId xmlns:a16="http://schemas.microsoft.com/office/drawing/2014/main" id="{D53E705C-56E4-A34D-973B-B5EDC8E0E2C7}"/>
              </a:ext>
            </a:extLst>
          </p:cNvPr>
          <p:cNvSpPr txBox="1"/>
          <p:nvPr/>
        </p:nvSpPr>
        <p:spPr>
          <a:xfrm>
            <a:off x="8332048" y="5176561"/>
            <a:ext cx="3209732" cy="923330"/>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No performance impact or hidden Amazon EC2 costs for scanning</a:t>
            </a:r>
          </a:p>
        </p:txBody>
      </p:sp>
      <p:sp>
        <p:nvSpPr>
          <p:cNvPr id="12" name="TextBox 11">
            <a:extLst>
              <a:ext uri="{FF2B5EF4-FFF2-40B4-BE49-F238E27FC236}">
                <a16:creationId xmlns:a16="http://schemas.microsoft.com/office/drawing/2014/main" id="{8D210AA9-66E7-9B46-8295-1A32A0313A2E}"/>
              </a:ext>
            </a:extLst>
          </p:cNvPr>
          <p:cNvSpPr txBox="1"/>
          <p:nvPr/>
        </p:nvSpPr>
        <p:spPr>
          <a:xfrm>
            <a:off x="752272" y="2901858"/>
            <a:ext cx="2955099" cy="923330"/>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Single-click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organization-wide malicious file detection</a:t>
            </a:r>
          </a:p>
        </p:txBody>
      </p:sp>
      <p:sp>
        <p:nvSpPr>
          <p:cNvPr id="13" name="TextBox 12">
            <a:extLst>
              <a:ext uri="{FF2B5EF4-FFF2-40B4-BE49-F238E27FC236}">
                <a16:creationId xmlns:a16="http://schemas.microsoft.com/office/drawing/2014/main" id="{EFFE61E9-0F14-B943-B218-6F1539F55512}"/>
              </a:ext>
            </a:extLst>
          </p:cNvPr>
          <p:cNvSpPr txBox="1"/>
          <p:nvPr/>
        </p:nvSpPr>
        <p:spPr>
          <a:xfrm>
            <a:off x="4239894" y="2901858"/>
            <a:ext cx="3531725" cy="646331"/>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Centralized monitoring, automation, and investigation</a:t>
            </a:r>
          </a:p>
        </p:txBody>
      </p:sp>
      <p:sp>
        <p:nvSpPr>
          <p:cNvPr id="14" name="TextBox 13">
            <a:extLst>
              <a:ext uri="{FF2B5EF4-FFF2-40B4-BE49-F238E27FC236}">
                <a16:creationId xmlns:a16="http://schemas.microsoft.com/office/drawing/2014/main" id="{48D051F1-27BC-5045-9A4F-DA2F52325147}"/>
              </a:ext>
            </a:extLst>
          </p:cNvPr>
          <p:cNvSpPr txBox="1"/>
          <p:nvPr/>
        </p:nvSpPr>
        <p:spPr>
          <a:xfrm>
            <a:off x="8171052" y="2901858"/>
            <a:ext cx="3531725" cy="923330"/>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Contextualized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findings to validate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suspicious behavior</a:t>
            </a:r>
          </a:p>
        </p:txBody>
      </p:sp>
      <p:pic>
        <p:nvPicPr>
          <p:cNvPr id="8" name="Graphic 7">
            <a:extLst>
              <a:ext uri="{FF2B5EF4-FFF2-40B4-BE49-F238E27FC236}">
                <a16:creationId xmlns:a16="http://schemas.microsoft.com/office/drawing/2014/main" id="{6C3A521B-5E1B-3F47-BF49-8762CF3FA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483" y="1503412"/>
            <a:ext cx="1506526" cy="1499616"/>
          </a:xfrm>
          <a:prstGeom prst="rect">
            <a:avLst/>
          </a:prstGeom>
        </p:spPr>
      </p:pic>
      <p:pic>
        <p:nvPicPr>
          <p:cNvPr id="10" name="Graphic 9">
            <a:extLst>
              <a:ext uri="{FF2B5EF4-FFF2-40B4-BE49-F238E27FC236}">
                <a16:creationId xmlns:a16="http://schemas.microsoft.com/office/drawing/2014/main" id="{2E35411F-F807-124F-B922-66A705CA23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2493" y="1571424"/>
            <a:ext cx="1506526" cy="1499616"/>
          </a:xfrm>
          <a:prstGeom prst="rect">
            <a:avLst/>
          </a:prstGeom>
        </p:spPr>
      </p:pic>
      <p:pic>
        <p:nvPicPr>
          <p:cNvPr id="15" name="Graphic 14">
            <a:extLst>
              <a:ext uri="{FF2B5EF4-FFF2-40B4-BE49-F238E27FC236}">
                <a16:creationId xmlns:a16="http://schemas.microsoft.com/office/drawing/2014/main" id="{7C8C69C5-CB1C-364F-8ACD-AD469B5B67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7518" y="1431333"/>
            <a:ext cx="1498793" cy="1498793"/>
          </a:xfrm>
          <a:prstGeom prst="rect">
            <a:avLst/>
          </a:prstGeom>
        </p:spPr>
      </p:pic>
      <p:pic>
        <p:nvPicPr>
          <p:cNvPr id="19" name="Graphic 18">
            <a:extLst>
              <a:ext uri="{FF2B5EF4-FFF2-40B4-BE49-F238E27FC236}">
                <a16:creationId xmlns:a16="http://schemas.microsoft.com/office/drawing/2014/main" id="{CEA90C79-508C-C248-9510-A9F61ACB6C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7106" y="3800994"/>
            <a:ext cx="1499616" cy="1499616"/>
          </a:xfrm>
          <a:prstGeom prst="rect">
            <a:avLst/>
          </a:prstGeom>
        </p:spPr>
      </p:pic>
      <p:sp>
        <p:nvSpPr>
          <p:cNvPr id="17" name="TextBox 16">
            <a:extLst>
              <a:ext uri="{FF2B5EF4-FFF2-40B4-BE49-F238E27FC236}">
                <a16:creationId xmlns:a16="http://schemas.microsoft.com/office/drawing/2014/main" id="{2831AD39-74E0-8E44-8A84-5260450C619C}"/>
              </a:ext>
            </a:extLst>
          </p:cNvPr>
          <p:cNvSpPr txBox="1"/>
          <p:nvPr/>
        </p:nvSpPr>
        <p:spPr>
          <a:xfrm>
            <a:off x="4400890" y="5176561"/>
            <a:ext cx="3209732" cy="369332"/>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Container-aware</a:t>
            </a:r>
          </a:p>
        </p:txBody>
      </p:sp>
      <p:pic>
        <p:nvPicPr>
          <p:cNvPr id="18" name="Graphic 36">
            <a:extLst>
              <a:ext uri="{FF2B5EF4-FFF2-40B4-BE49-F238E27FC236}">
                <a16:creationId xmlns:a16="http://schemas.microsoft.com/office/drawing/2014/main" id="{280FFA18-202C-9A42-A1DA-9BAB23700DB5}"/>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255948" y="3800994"/>
            <a:ext cx="1499616" cy="1499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B19E2C7-4F06-44A0-A433-72E3625F7959}"/>
              </a:ext>
            </a:extLst>
          </p:cNvPr>
          <p:cNvSpPr>
            <a:spLocks noGrp="1"/>
          </p:cNvSpPr>
          <p:nvPr>
            <p:ph type="title"/>
          </p:nvPr>
        </p:nvSpPr>
        <p:spPr/>
        <p:txBody>
          <a:bodyPr/>
          <a:lstStyle/>
          <a:p>
            <a:r>
              <a:rPr lang="en-US" dirty="0" err="1"/>
              <a:t>GuardDuty</a:t>
            </a:r>
            <a:r>
              <a:rPr lang="en-US" dirty="0"/>
              <a:t> Malware Protection</a:t>
            </a:r>
          </a:p>
        </p:txBody>
      </p:sp>
      <p:sp>
        <p:nvSpPr>
          <p:cNvPr id="6" name="Text Placeholder 5">
            <a:extLst>
              <a:ext uri="{FF2B5EF4-FFF2-40B4-BE49-F238E27FC236}">
                <a16:creationId xmlns:a16="http://schemas.microsoft.com/office/drawing/2014/main" id="{3FAE72D8-5025-4CA6-BC7D-98A0BD7A2FEC}"/>
              </a:ext>
            </a:extLst>
          </p:cNvPr>
          <p:cNvSpPr>
            <a:spLocks noGrp="1"/>
          </p:cNvSpPr>
          <p:nvPr>
            <p:ph type="body" sz="quarter" idx="10"/>
          </p:nvPr>
        </p:nvSpPr>
        <p:spPr/>
        <p:txBody>
          <a:bodyPr/>
          <a:lstStyle/>
          <a:p>
            <a:r>
              <a:rPr lang="en-US" dirty="0">
                <a:solidFill>
                  <a:schemeClr val="accent3"/>
                </a:solidFill>
              </a:rPr>
              <a:t>Delivers agentless detection of malware on AWS workloads</a:t>
            </a:r>
          </a:p>
        </p:txBody>
      </p:sp>
    </p:spTree>
    <p:extLst>
      <p:ext uri="{BB962C8B-B14F-4D97-AF65-F5344CB8AC3E}">
        <p14:creationId xmlns:p14="http://schemas.microsoft.com/office/powerpoint/2010/main" val="73697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349D-71FC-B226-A470-EB38A082CA73}"/>
              </a:ext>
            </a:extLst>
          </p:cNvPr>
          <p:cNvSpPr>
            <a:spLocks noGrp="1"/>
          </p:cNvSpPr>
          <p:nvPr>
            <p:ph type="title"/>
          </p:nvPr>
        </p:nvSpPr>
        <p:spPr/>
        <p:txBody>
          <a:bodyPr/>
          <a:lstStyle/>
          <a:p>
            <a:r>
              <a:rPr lang="en-US" dirty="0" err="1"/>
              <a:t>GuardDuty</a:t>
            </a:r>
            <a:r>
              <a:rPr lang="en-US" dirty="0"/>
              <a:t> Malware Protection</a:t>
            </a:r>
          </a:p>
        </p:txBody>
      </p:sp>
      <p:sp>
        <p:nvSpPr>
          <p:cNvPr id="3" name="Text Placeholder 2">
            <a:extLst>
              <a:ext uri="{FF2B5EF4-FFF2-40B4-BE49-F238E27FC236}">
                <a16:creationId xmlns:a16="http://schemas.microsoft.com/office/drawing/2014/main" id="{AF4CCD42-21CA-2FEB-8C80-6EA3C3D08604}"/>
              </a:ext>
            </a:extLst>
          </p:cNvPr>
          <p:cNvSpPr>
            <a:spLocks noGrp="1"/>
          </p:cNvSpPr>
          <p:nvPr>
            <p:ph type="body" sz="quarter" idx="10"/>
          </p:nvPr>
        </p:nvSpPr>
        <p:spPr/>
        <p:txBody>
          <a:bodyPr/>
          <a:lstStyle/>
          <a:p>
            <a:r>
              <a:rPr lang="en-US" dirty="0"/>
              <a:t>Coverage</a:t>
            </a:r>
          </a:p>
        </p:txBody>
      </p:sp>
      <p:sp>
        <p:nvSpPr>
          <p:cNvPr id="6" name="Content Placeholder 17">
            <a:extLst>
              <a:ext uri="{FF2B5EF4-FFF2-40B4-BE49-F238E27FC236}">
                <a16:creationId xmlns:a16="http://schemas.microsoft.com/office/drawing/2014/main" id="{8032DB3A-2009-6740-B211-736ED68E1043}"/>
              </a:ext>
            </a:extLst>
          </p:cNvPr>
          <p:cNvSpPr txBox="1">
            <a:spLocks/>
          </p:cNvSpPr>
          <p:nvPr/>
        </p:nvSpPr>
        <p:spPr>
          <a:xfrm>
            <a:off x="1322115" y="5314382"/>
            <a:ext cx="9143999" cy="923330"/>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a:buNone/>
            </a:pPr>
            <a:r>
              <a:rPr lang="en-US" sz="2400" b="1" dirty="0">
                <a:solidFill>
                  <a:schemeClr val="accent4"/>
                </a:solidFill>
              </a:rPr>
              <a:t>Automatically trigger scans for potential threats when suspect activity is detected. Standard EC2 scans once every 24 hours</a:t>
            </a:r>
          </a:p>
        </p:txBody>
      </p:sp>
      <p:sp>
        <p:nvSpPr>
          <p:cNvPr id="13" name="TextBox 12">
            <a:extLst>
              <a:ext uri="{FF2B5EF4-FFF2-40B4-BE49-F238E27FC236}">
                <a16:creationId xmlns:a16="http://schemas.microsoft.com/office/drawing/2014/main" id="{8D54319E-ED5D-F8B9-F25E-37CAA6AFB4BD}"/>
              </a:ext>
            </a:extLst>
          </p:cNvPr>
          <p:cNvSpPr txBox="1"/>
          <p:nvPr/>
        </p:nvSpPr>
        <p:spPr>
          <a:xfrm>
            <a:off x="9087249" y="3596842"/>
            <a:ext cx="1695977" cy="923330"/>
          </a:xfrm>
          <a:prstGeom prst="rect">
            <a:avLst/>
          </a:prstGeom>
          <a:noFill/>
        </p:spPr>
        <p:txBody>
          <a:bodyPr wrap="none" lIns="0" rIns="0" rtlCol="0">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Self-managed </a:t>
            </a:r>
            <a:br>
              <a:rPr lang="en-US" b="1"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containers </a:t>
            </a:r>
            <a:br>
              <a:rPr lang="en-US" b="1" dirty="0">
                <a:latin typeface="Amazon Ember" panose="020B0603020204020204" pitchFamily="34" charset="0"/>
                <a:ea typeface="Amazon Ember" panose="020B0603020204020204" pitchFamily="34" charset="0"/>
                <a:cs typeface="Amazon Ember" panose="020B0603020204020204" pitchFamily="34" charset="0"/>
              </a:rPr>
            </a:br>
            <a:r>
              <a:rPr lang="en-US" b="1" dirty="0">
                <a:latin typeface="Amazon Ember" panose="020B0603020204020204" pitchFamily="34" charset="0"/>
                <a:ea typeface="Amazon Ember" panose="020B0603020204020204" pitchFamily="34" charset="0"/>
                <a:cs typeface="Amazon Ember" panose="020B0603020204020204" pitchFamily="34" charset="0"/>
              </a:rPr>
              <a:t>on Amazon EC2</a:t>
            </a:r>
          </a:p>
        </p:txBody>
      </p:sp>
      <p:pic>
        <p:nvPicPr>
          <p:cNvPr id="14" name="Graphic 36">
            <a:extLst>
              <a:ext uri="{FF2B5EF4-FFF2-40B4-BE49-F238E27FC236}">
                <a16:creationId xmlns:a16="http://schemas.microsoft.com/office/drawing/2014/main" id="{A481205D-3B22-9B93-2ECF-A732A36AB2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386598" y="2030881"/>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5">
            <a:extLst>
              <a:ext uri="{FF2B5EF4-FFF2-40B4-BE49-F238E27FC236}">
                <a16:creationId xmlns:a16="http://schemas.microsoft.com/office/drawing/2014/main" id="{EECE4374-9B95-E1F9-721E-24A0FD17F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4970" y="219852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6">
            <a:extLst>
              <a:ext uri="{FF2B5EF4-FFF2-40B4-BE49-F238E27FC236}">
                <a16:creationId xmlns:a16="http://schemas.microsoft.com/office/drawing/2014/main" id="{040E600F-7628-D2A2-BF35-991BAB65C42A}"/>
              </a:ext>
            </a:extLst>
          </p:cNvPr>
          <p:cNvSpPr txBox="1">
            <a:spLocks noChangeArrowheads="1"/>
          </p:cNvSpPr>
          <p:nvPr/>
        </p:nvSpPr>
        <p:spPr bwMode="auto">
          <a:xfrm>
            <a:off x="1121701" y="3611251"/>
            <a:ext cx="22685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mazon Ember" panose="020B0603020204020204" pitchFamily="34" charset="0"/>
                <a:ea typeface="Amazon Ember" panose="020B0603020204020204" pitchFamily="34" charset="0"/>
                <a:cs typeface="Amazon Ember" panose="020B0603020204020204" pitchFamily="34" charset="0"/>
              </a:rPr>
              <a:t>Amazon Elastic Compute Cloud (Amazon EC2)</a:t>
            </a:r>
          </a:p>
        </p:txBody>
      </p:sp>
      <p:pic>
        <p:nvPicPr>
          <p:cNvPr id="17" name="Graphic 23">
            <a:extLst>
              <a:ext uri="{FF2B5EF4-FFF2-40B4-BE49-F238E27FC236}">
                <a16:creationId xmlns:a16="http://schemas.microsoft.com/office/drawing/2014/main" id="{5F528004-E74C-1928-D259-87C2BBCAA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846" y="219852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930F8809-D1F7-F199-97E3-0068782AA6E5}"/>
              </a:ext>
            </a:extLst>
          </p:cNvPr>
          <p:cNvSpPr txBox="1">
            <a:spLocks noChangeArrowheads="1"/>
          </p:cNvSpPr>
          <p:nvPr/>
        </p:nvSpPr>
        <p:spPr bwMode="auto">
          <a:xfrm>
            <a:off x="3625577" y="3625642"/>
            <a:ext cx="22685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19" name="Graphic 18">
            <a:extLst>
              <a:ext uri="{FF2B5EF4-FFF2-40B4-BE49-F238E27FC236}">
                <a16:creationId xmlns:a16="http://schemas.microsoft.com/office/drawing/2014/main" id="{35EB06D1-7226-6440-D1F3-04B52AF26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2722" y="219852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4">
            <a:extLst>
              <a:ext uri="{FF2B5EF4-FFF2-40B4-BE49-F238E27FC236}">
                <a16:creationId xmlns:a16="http://schemas.microsoft.com/office/drawing/2014/main" id="{F35CC783-31C8-78CF-4727-1F77A25A5D5F}"/>
              </a:ext>
            </a:extLst>
          </p:cNvPr>
          <p:cNvSpPr txBox="1">
            <a:spLocks noChangeArrowheads="1"/>
          </p:cNvSpPr>
          <p:nvPr/>
        </p:nvSpPr>
        <p:spPr bwMode="auto">
          <a:xfrm>
            <a:off x="6129454" y="3630985"/>
            <a:ext cx="229076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b="1" dirty="0">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Tree>
    <p:extLst>
      <p:ext uri="{BB962C8B-B14F-4D97-AF65-F5344CB8AC3E}">
        <p14:creationId xmlns:p14="http://schemas.microsoft.com/office/powerpoint/2010/main" val="3317768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75BF7-E486-8BD5-1793-EAB449468E7A}"/>
              </a:ext>
            </a:extLst>
          </p:cNvPr>
          <p:cNvSpPr>
            <a:spLocks noGrp="1"/>
          </p:cNvSpPr>
          <p:nvPr>
            <p:ph type="title"/>
          </p:nvPr>
        </p:nvSpPr>
        <p:spPr/>
        <p:txBody>
          <a:bodyPr/>
          <a:lstStyle/>
          <a:p>
            <a:r>
              <a:rPr lang="en-US" dirty="0"/>
              <a:t>Amazon </a:t>
            </a:r>
            <a:r>
              <a:rPr lang="en-US" dirty="0" err="1"/>
              <a:t>GuardDuty</a:t>
            </a:r>
            <a:endParaRPr lang="en-US" dirty="0"/>
          </a:p>
        </p:txBody>
      </p:sp>
    </p:spTree>
    <p:extLst>
      <p:ext uri="{BB962C8B-B14F-4D97-AF65-F5344CB8AC3E}">
        <p14:creationId xmlns:p14="http://schemas.microsoft.com/office/powerpoint/2010/main" val="34371628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349D-71FC-B226-A470-EB38A082CA73}"/>
              </a:ext>
            </a:extLst>
          </p:cNvPr>
          <p:cNvSpPr>
            <a:spLocks noGrp="1"/>
          </p:cNvSpPr>
          <p:nvPr>
            <p:ph type="title"/>
          </p:nvPr>
        </p:nvSpPr>
        <p:spPr/>
        <p:txBody>
          <a:bodyPr/>
          <a:lstStyle/>
          <a:p>
            <a:r>
              <a:rPr lang="en-US" dirty="0" err="1"/>
              <a:t>GuardDuty</a:t>
            </a:r>
            <a:r>
              <a:rPr lang="en-US" dirty="0"/>
              <a:t> Malware Protection</a:t>
            </a:r>
          </a:p>
        </p:txBody>
      </p:sp>
      <p:sp>
        <p:nvSpPr>
          <p:cNvPr id="3" name="Text Placeholder 2">
            <a:extLst>
              <a:ext uri="{FF2B5EF4-FFF2-40B4-BE49-F238E27FC236}">
                <a16:creationId xmlns:a16="http://schemas.microsoft.com/office/drawing/2014/main" id="{AF4CCD42-21CA-2FEB-8C80-6EA3C3D08604}"/>
              </a:ext>
            </a:extLst>
          </p:cNvPr>
          <p:cNvSpPr>
            <a:spLocks noGrp="1"/>
          </p:cNvSpPr>
          <p:nvPr>
            <p:ph type="body" sz="quarter" idx="10"/>
          </p:nvPr>
        </p:nvSpPr>
        <p:spPr>
          <a:xfrm>
            <a:off x="304800" y="1000126"/>
            <a:ext cx="11582400" cy="276999"/>
          </a:xfrm>
        </p:spPr>
        <p:txBody>
          <a:bodyPr/>
          <a:lstStyle/>
          <a:p>
            <a:r>
              <a:rPr lang="en-US" dirty="0"/>
              <a:t>Investigate the exact container that is compromised</a:t>
            </a:r>
          </a:p>
        </p:txBody>
      </p:sp>
      <p:pic>
        <p:nvPicPr>
          <p:cNvPr id="17" name="Picture 16">
            <a:extLst>
              <a:ext uri="{FF2B5EF4-FFF2-40B4-BE49-F238E27FC236}">
                <a16:creationId xmlns:a16="http://schemas.microsoft.com/office/drawing/2014/main" id="{56FDD5C8-21BD-A481-6FC4-FCF19288E5D6}"/>
              </a:ext>
            </a:extLst>
          </p:cNvPr>
          <p:cNvPicPr>
            <a:picLocks noChangeAspect="1"/>
          </p:cNvPicPr>
          <p:nvPr/>
        </p:nvPicPr>
        <p:blipFill>
          <a:blip r:embed="rId2"/>
          <a:stretch>
            <a:fillRect/>
          </a:stretch>
        </p:blipFill>
        <p:spPr>
          <a:xfrm>
            <a:off x="7357468" y="942976"/>
            <a:ext cx="4452614" cy="5610224"/>
          </a:xfrm>
          <a:prstGeom prst="rect">
            <a:avLst/>
          </a:prstGeom>
        </p:spPr>
      </p:pic>
      <p:cxnSp>
        <p:nvCxnSpPr>
          <p:cNvPr id="18" name="Straight Arrow Connector 17">
            <a:extLst>
              <a:ext uri="{FF2B5EF4-FFF2-40B4-BE49-F238E27FC236}">
                <a16:creationId xmlns:a16="http://schemas.microsoft.com/office/drawing/2014/main" id="{247A7770-1B56-25A5-20E8-6916E69ECC33}"/>
              </a:ext>
            </a:extLst>
          </p:cNvPr>
          <p:cNvCxnSpPr>
            <a:cxnSpLocks/>
          </p:cNvCxnSpPr>
          <p:nvPr/>
        </p:nvCxnSpPr>
        <p:spPr>
          <a:xfrm>
            <a:off x="6213889" y="1608143"/>
            <a:ext cx="1143579" cy="0"/>
          </a:xfrm>
          <a:prstGeom prst="straightConnector1">
            <a:avLst/>
          </a:prstGeom>
          <a:ln w="1016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2A065D6-36D4-0396-D4DF-2A70CB2305BB}"/>
              </a:ext>
            </a:extLst>
          </p:cNvPr>
          <p:cNvCxnSpPr>
            <a:cxnSpLocks/>
          </p:cNvCxnSpPr>
          <p:nvPr/>
        </p:nvCxnSpPr>
        <p:spPr>
          <a:xfrm>
            <a:off x="6213889" y="2293482"/>
            <a:ext cx="1143579" cy="0"/>
          </a:xfrm>
          <a:prstGeom prst="straightConnector1">
            <a:avLst/>
          </a:prstGeom>
          <a:ln w="101600">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0DE1B31-95D9-99D5-2464-90D1612A0D62}"/>
              </a:ext>
            </a:extLst>
          </p:cNvPr>
          <p:cNvCxnSpPr>
            <a:cxnSpLocks/>
          </p:cNvCxnSpPr>
          <p:nvPr/>
        </p:nvCxnSpPr>
        <p:spPr>
          <a:xfrm>
            <a:off x="6213889" y="3814623"/>
            <a:ext cx="1143579" cy="0"/>
          </a:xfrm>
          <a:prstGeom prst="straightConnector1">
            <a:avLst/>
          </a:prstGeom>
          <a:ln w="101600">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3F940BC-BF2D-5F5E-48CA-852D27F2BE47}"/>
              </a:ext>
            </a:extLst>
          </p:cNvPr>
          <p:cNvCxnSpPr>
            <a:cxnSpLocks/>
          </p:cNvCxnSpPr>
          <p:nvPr/>
        </p:nvCxnSpPr>
        <p:spPr>
          <a:xfrm>
            <a:off x="6213889" y="4959320"/>
            <a:ext cx="1143579" cy="0"/>
          </a:xfrm>
          <a:prstGeom prst="straightConnector1">
            <a:avLst/>
          </a:prstGeom>
          <a:ln w="10160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6CA984B-0AC4-EB8C-C1F7-5EFFDC5D32C5}"/>
              </a:ext>
            </a:extLst>
          </p:cNvPr>
          <p:cNvSpPr txBox="1"/>
          <p:nvPr/>
        </p:nvSpPr>
        <p:spPr>
          <a:xfrm>
            <a:off x="381919" y="2644170"/>
            <a:ext cx="4452614" cy="1569660"/>
          </a:xfrm>
          <a:prstGeom prst="rect">
            <a:avLst/>
          </a:prstGeom>
          <a:noFill/>
        </p:spPr>
        <p:txBody>
          <a:bodyPr wrap="square" lIns="0" rIns="0" rtlCol="0">
            <a:spAutoFit/>
          </a:bodyPr>
          <a:lstStyle/>
          <a:p>
            <a:r>
              <a:rPr lang="en-US" sz="2400" b="1" dirty="0">
                <a:solidFill>
                  <a:schemeClr val="accent2"/>
                </a:solidFill>
              </a:rPr>
              <a:t>Dive deep </a:t>
            </a:r>
            <a:r>
              <a:rPr lang="en-US" sz="2400" dirty="0"/>
              <a:t>with granular reports allowing users to track findings across Containers, Tasks/Pods, Nodes and Clusters.</a:t>
            </a:r>
          </a:p>
        </p:txBody>
      </p:sp>
    </p:spTree>
    <p:extLst>
      <p:ext uri="{BB962C8B-B14F-4D97-AF65-F5344CB8AC3E}">
        <p14:creationId xmlns:p14="http://schemas.microsoft.com/office/powerpoint/2010/main" val="222885156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75BF7-E486-8BD5-1793-EAB449468E7A}"/>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1649940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ED5A8D-B97A-70A0-69C1-99A0C1534445}"/>
              </a:ext>
            </a:extLst>
          </p:cNvPr>
          <p:cNvSpPr>
            <a:spLocks noGrp="1"/>
          </p:cNvSpPr>
          <p:nvPr>
            <p:ph type="title"/>
          </p:nvPr>
        </p:nvSpPr>
        <p:spPr/>
        <p:txBody>
          <a:bodyPr/>
          <a:lstStyle/>
          <a:p>
            <a:endParaRPr lang="en-US" dirty="0"/>
          </a:p>
        </p:txBody>
      </p:sp>
      <p:pic>
        <p:nvPicPr>
          <p:cNvPr id="5" name="kubecon-eu-2024-threat-small.mp4">
            <a:hlinkClick r:id="" action="ppaction://media"/>
            <a:extLst>
              <a:ext uri="{FF2B5EF4-FFF2-40B4-BE49-F238E27FC236}">
                <a16:creationId xmlns:a16="http://schemas.microsoft.com/office/drawing/2014/main" id="{F36133C0-30FD-0767-DB08-FC0929BB93C7}"/>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Tree>
    <p:extLst>
      <p:ext uri="{BB962C8B-B14F-4D97-AF65-F5344CB8AC3E}">
        <p14:creationId xmlns:p14="http://schemas.microsoft.com/office/powerpoint/2010/main" val="341691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5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9862861-4279-4987-B1B7-2AFD7C4C0568}"/>
              </a:ext>
            </a:extLst>
          </p:cNvPr>
          <p:cNvSpPr>
            <a:spLocks noGrp="1"/>
          </p:cNvSpPr>
          <p:nvPr>
            <p:ph type="title"/>
          </p:nvPr>
        </p:nvSpPr>
        <p:spPr>
          <a:xfrm>
            <a:off x="609600" y="378869"/>
            <a:ext cx="10972800" cy="535531"/>
          </a:xfrm>
        </p:spPr>
        <p:txBody>
          <a:bodyPr/>
          <a:lstStyle/>
          <a:p>
            <a:r>
              <a:rPr lang="en-US" dirty="0"/>
              <a:t>Get started</a:t>
            </a:r>
          </a:p>
        </p:txBody>
      </p:sp>
      <p:sp>
        <p:nvSpPr>
          <p:cNvPr id="6" name="TextBox 5">
            <a:extLst>
              <a:ext uri="{FF2B5EF4-FFF2-40B4-BE49-F238E27FC236}">
                <a16:creationId xmlns:a16="http://schemas.microsoft.com/office/drawing/2014/main" id="{A2AF5978-56FF-4C67-98D5-84A59611FE87}"/>
              </a:ext>
            </a:extLst>
          </p:cNvPr>
          <p:cNvSpPr txBox="1"/>
          <p:nvPr/>
        </p:nvSpPr>
        <p:spPr>
          <a:xfrm>
            <a:off x="3026201" y="1828799"/>
            <a:ext cx="8251399" cy="120032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Display"/>
                <a:ea typeface="+mn-ea"/>
                <a:cs typeface="+mn-cs"/>
                <a:hlinkClick r:id="rId2"/>
              </a:rPr>
              <a:t>Get started with Amazon GuardDuty</a:t>
            </a:r>
            <a:br>
              <a:rPr kumimoji="0" lang="en-US" sz="18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800" b="0" i="0" u="none" strike="noStrike" kern="1200" cap="none" spc="0" normalizeH="0" baseline="0" noProof="0" dirty="0">
                <a:ln>
                  <a:noFill/>
                </a:ln>
                <a:effectLst/>
                <a:uLnTx/>
                <a:uFillTx/>
                <a:latin typeface="Amazon Ember Display"/>
                <a:ea typeface="+mn-ea"/>
                <a:cs typeface="+mn-cs"/>
              </a:rPr>
              <a:t>Learn more about accurate, account-level threat detection, optimized for cloud, and try for 30 days at no cost! You will receive full access to GuardDuty features and its detection findings during the free trial.</a:t>
            </a:r>
          </a:p>
        </p:txBody>
      </p:sp>
      <p:sp>
        <p:nvSpPr>
          <p:cNvPr id="2" name="TextBox 1">
            <a:extLst>
              <a:ext uri="{FF2B5EF4-FFF2-40B4-BE49-F238E27FC236}">
                <a16:creationId xmlns:a16="http://schemas.microsoft.com/office/drawing/2014/main" id="{02B07836-739C-C575-F3BC-12E61930CC63}"/>
              </a:ext>
            </a:extLst>
          </p:cNvPr>
          <p:cNvSpPr txBox="1"/>
          <p:nvPr/>
        </p:nvSpPr>
        <p:spPr>
          <a:xfrm>
            <a:off x="914400" y="4396691"/>
            <a:ext cx="8251399" cy="1477328"/>
          </a:xfrm>
          <a:prstGeom prst="rect">
            <a:avLst/>
          </a:prstGeom>
          <a:noFill/>
        </p:spPr>
        <p:txBody>
          <a:bodyPr wrap="square" l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Display"/>
                <a:ea typeface="+mn-ea"/>
                <a:cs typeface="+mn-cs"/>
                <a:hlinkClick r:id="rId3"/>
              </a:rPr>
              <a:t>AWS </a:t>
            </a:r>
            <a:r>
              <a:rPr kumimoji="0" lang="en-US" sz="1800" b="0" i="0" u="none" strike="noStrike" kern="1200" cap="none" spc="0" normalizeH="0" baseline="0" noProof="0" dirty="0" err="1">
                <a:ln>
                  <a:noFill/>
                </a:ln>
                <a:solidFill>
                  <a:srgbClr val="000000"/>
                </a:solidFill>
                <a:effectLst/>
                <a:uLnTx/>
                <a:uFillTx/>
                <a:latin typeface="Amazon Ember Display"/>
                <a:ea typeface="+mn-ea"/>
                <a:cs typeface="+mn-cs"/>
                <a:hlinkClick r:id="rId3"/>
              </a:rPr>
              <a:t>GuardDuty</a:t>
            </a:r>
            <a:r>
              <a:rPr kumimoji="0" lang="en-US" sz="1800" b="0" i="0" u="none" strike="noStrike" kern="1200" cap="none" spc="0" normalizeH="0" baseline="0" noProof="0" dirty="0">
                <a:ln>
                  <a:noFill/>
                </a:ln>
                <a:solidFill>
                  <a:srgbClr val="000000"/>
                </a:solidFill>
                <a:effectLst/>
                <a:uLnTx/>
                <a:uFillTx/>
                <a:latin typeface="Amazon Ember Display"/>
                <a:ea typeface="+mn-ea"/>
                <a:cs typeface="+mn-cs"/>
                <a:hlinkClick r:id="rId3"/>
              </a:rPr>
              <a:t> Terraform</a:t>
            </a:r>
            <a:br>
              <a:rPr kumimoji="0" lang="en-US" sz="1800" b="0" i="0" u="none" strike="noStrike" kern="1200" cap="none" spc="0" normalizeH="0" baseline="0" noProof="0" dirty="0">
                <a:ln>
                  <a:noFill/>
                </a:ln>
                <a:solidFill>
                  <a:srgbClr val="000000"/>
                </a:solidFill>
                <a:effectLst/>
                <a:uLnTx/>
                <a:uFillTx/>
                <a:latin typeface="Amazon Ember Display"/>
                <a:ea typeface="+mn-ea"/>
                <a:cs typeface="+mn-cs"/>
              </a:rPr>
            </a:br>
            <a:r>
              <a:rPr kumimoji="0" lang="en-US" sz="1800" b="0" i="0" u="none" strike="noStrike" kern="1200" cap="none" spc="0" normalizeH="0" baseline="0" noProof="0" dirty="0">
                <a:ln>
                  <a:noFill/>
                </a:ln>
                <a:effectLst/>
                <a:uLnTx/>
                <a:uFillTx/>
                <a:latin typeface="Amazon Ember Display"/>
                <a:ea typeface="+mn-ea"/>
                <a:cs typeface="+mn-cs"/>
              </a:rPr>
              <a:t>Terraform module that leverages Infrastructure-as-Code (</a:t>
            </a:r>
            <a:r>
              <a:rPr kumimoji="0" lang="en-US" sz="1800" b="0" i="0" u="none" strike="noStrike" kern="1200" cap="none" spc="0" normalizeH="0" baseline="0" noProof="0" dirty="0" err="1">
                <a:ln>
                  <a:noFill/>
                </a:ln>
                <a:effectLst/>
                <a:uLnTx/>
                <a:uFillTx/>
                <a:latin typeface="Amazon Ember Display"/>
                <a:ea typeface="+mn-ea"/>
                <a:cs typeface="+mn-cs"/>
              </a:rPr>
              <a:t>IaC</a:t>
            </a:r>
            <a:r>
              <a:rPr kumimoji="0" lang="en-US" sz="1800" b="0" i="0" u="none" strike="noStrike" kern="1200" cap="none" spc="0" normalizeH="0" baseline="0" noProof="0" dirty="0">
                <a:ln>
                  <a:noFill/>
                </a:ln>
                <a:effectLst/>
                <a:uLnTx/>
                <a:uFillTx/>
                <a:latin typeface="Amazon Ember Display"/>
                <a:ea typeface="+mn-ea"/>
                <a:cs typeface="+mn-cs"/>
              </a:rPr>
              <a:t>) automation pipelines to create AWS </a:t>
            </a:r>
            <a:r>
              <a:rPr kumimoji="0" lang="en-US" sz="1800" b="0" i="0" u="none" strike="noStrike" kern="1200" cap="none" spc="0" normalizeH="0" baseline="0" noProof="0" dirty="0" err="1">
                <a:ln>
                  <a:noFill/>
                </a:ln>
                <a:effectLst/>
                <a:uLnTx/>
                <a:uFillTx/>
                <a:latin typeface="Amazon Ember Display"/>
                <a:ea typeface="+mn-ea"/>
                <a:cs typeface="+mn-cs"/>
              </a:rPr>
              <a:t>GuardDuty</a:t>
            </a:r>
            <a:r>
              <a:rPr kumimoji="0" lang="en-US" sz="1800" b="0" i="0" u="none" strike="noStrike" kern="1200" cap="none" spc="0" normalizeH="0" baseline="0" noProof="0" dirty="0">
                <a:ln>
                  <a:noFill/>
                </a:ln>
                <a:effectLst/>
                <a:uLnTx/>
                <a:uFillTx/>
                <a:latin typeface="Amazon Ember Display"/>
                <a:ea typeface="+mn-ea"/>
                <a:cs typeface="+mn-cs"/>
              </a:rPr>
              <a:t> resources.</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Amazon Ember Display"/>
              <a:ea typeface="+mn-ea"/>
              <a:cs typeface="+mn-cs"/>
            </a:endParaRPr>
          </a:p>
        </p:txBody>
      </p:sp>
      <p:pic>
        <p:nvPicPr>
          <p:cNvPr id="16" name="Picture 15">
            <a:extLst>
              <a:ext uri="{FF2B5EF4-FFF2-40B4-BE49-F238E27FC236}">
                <a16:creationId xmlns:a16="http://schemas.microsoft.com/office/drawing/2014/main" id="{67C57353-9C1B-31FC-F5BC-72582D81B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514563"/>
            <a:ext cx="1828800" cy="1828800"/>
          </a:xfrm>
          <a:prstGeom prst="rect">
            <a:avLst/>
          </a:prstGeom>
        </p:spPr>
      </p:pic>
      <p:pic>
        <p:nvPicPr>
          <p:cNvPr id="7" name="Picture 6">
            <a:extLst>
              <a:ext uri="{FF2B5EF4-FFF2-40B4-BE49-F238E27FC236}">
                <a16:creationId xmlns:a16="http://schemas.microsoft.com/office/drawing/2014/main" id="{D89A2B98-812A-61AA-8183-4E3590A59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800" y="4082455"/>
            <a:ext cx="1828800" cy="1828800"/>
          </a:xfrm>
          <a:prstGeom prst="rect">
            <a:avLst/>
          </a:prstGeom>
        </p:spPr>
      </p:pic>
    </p:spTree>
    <p:extLst>
      <p:ext uri="{BB962C8B-B14F-4D97-AF65-F5344CB8AC3E}">
        <p14:creationId xmlns:p14="http://schemas.microsoft.com/office/powerpoint/2010/main" val="4015008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381-F31E-41E0-A17E-FA043C4C6282}"/>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7BB5BB3F-1536-4C06-AFA6-23D66BFAA920}"/>
              </a:ext>
            </a:extLst>
          </p:cNvPr>
          <p:cNvSpPr>
            <a:spLocks noGrp="1"/>
          </p:cNvSpPr>
          <p:nvPr>
            <p:ph type="body" sz="quarter" idx="10"/>
          </p:nvPr>
        </p:nvSpPr>
        <p:spPr/>
        <p:txBody>
          <a:bodyPr/>
          <a:lstStyle/>
          <a:p>
            <a:r>
              <a:rPr lang="en-US" dirty="0"/>
              <a:t>Rodrigo </a:t>
            </a:r>
            <a:r>
              <a:rPr lang="en-US" dirty="0" err="1"/>
              <a:t>Bersa</a:t>
            </a:r>
            <a:endParaRPr lang="en-US" dirty="0"/>
          </a:p>
        </p:txBody>
      </p:sp>
      <p:sp>
        <p:nvSpPr>
          <p:cNvPr id="13" name="Text Placeholder 12">
            <a:extLst>
              <a:ext uri="{FF2B5EF4-FFF2-40B4-BE49-F238E27FC236}">
                <a16:creationId xmlns:a16="http://schemas.microsoft.com/office/drawing/2014/main" id="{0C2F9B5D-7B48-40D0-9080-97174B0477DC}"/>
              </a:ext>
            </a:extLst>
          </p:cNvPr>
          <p:cNvSpPr>
            <a:spLocks noGrp="1"/>
          </p:cNvSpPr>
          <p:nvPr>
            <p:ph type="body" sz="quarter" idx="14"/>
          </p:nvPr>
        </p:nvSpPr>
        <p:spPr/>
        <p:txBody>
          <a:bodyPr/>
          <a:lstStyle/>
          <a:p>
            <a:r>
              <a:rPr lang="en-US" dirty="0" err="1"/>
              <a:t>lizduke@amazon.co.uk</a:t>
            </a:r>
            <a:br>
              <a:rPr lang="en-US" dirty="0"/>
            </a:br>
            <a:r>
              <a:rPr lang="en-US" dirty="0" err="1"/>
              <a:t>linkedin.com</a:t>
            </a:r>
            <a:r>
              <a:rPr lang="en-US" dirty="0"/>
              <a:t>/in/</a:t>
            </a:r>
            <a:r>
              <a:rPr lang="en-US" dirty="0" err="1"/>
              <a:t>liz</a:t>
            </a:r>
            <a:r>
              <a:rPr lang="en-US" dirty="0"/>
              <a:t>-duke</a:t>
            </a:r>
          </a:p>
        </p:txBody>
      </p:sp>
      <p:sp>
        <p:nvSpPr>
          <p:cNvPr id="10" name="Text Placeholder 9">
            <a:extLst>
              <a:ext uri="{FF2B5EF4-FFF2-40B4-BE49-F238E27FC236}">
                <a16:creationId xmlns:a16="http://schemas.microsoft.com/office/drawing/2014/main" id="{0491DAA4-31CE-4D60-83AC-B37398D02E86}"/>
              </a:ext>
            </a:extLst>
          </p:cNvPr>
          <p:cNvSpPr>
            <a:spLocks noGrp="1"/>
          </p:cNvSpPr>
          <p:nvPr>
            <p:ph type="body" sz="quarter" idx="11"/>
          </p:nvPr>
        </p:nvSpPr>
        <p:spPr/>
        <p:txBody>
          <a:bodyPr/>
          <a:lstStyle/>
          <a:p>
            <a:r>
              <a:rPr lang="en-US" dirty="0" err="1"/>
              <a:t>bersr@amazon.com</a:t>
            </a:r>
            <a:endParaRPr lang="en-US" dirty="0"/>
          </a:p>
          <a:p>
            <a:r>
              <a:rPr lang="en-US" dirty="0" err="1"/>
              <a:t>linkedin.com</a:t>
            </a:r>
            <a:r>
              <a:rPr lang="en-US" dirty="0"/>
              <a:t>/in/</a:t>
            </a:r>
            <a:r>
              <a:rPr lang="en-US" dirty="0" err="1"/>
              <a:t>bersa</a:t>
            </a:r>
            <a:endParaRPr lang="en-US" dirty="0"/>
          </a:p>
        </p:txBody>
      </p:sp>
      <p:sp>
        <p:nvSpPr>
          <p:cNvPr id="11" name="Text Placeholder 10">
            <a:extLst>
              <a:ext uri="{FF2B5EF4-FFF2-40B4-BE49-F238E27FC236}">
                <a16:creationId xmlns:a16="http://schemas.microsoft.com/office/drawing/2014/main" id="{91C70BC0-E85B-4E91-B022-9300E99D2B17}"/>
              </a:ext>
            </a:extLst>
          </p:cNvPr>
          <p:cNvSpPr>
            <a:spLocks noGrp="1"/>
          </p:cNvSpPr>
          <p:nvPr>
            <p:ph type="body" sz="quarter" idx="12"/>
          </p:nvPr>
        </p:nvSpPr>
        <p:spPr/>
        <p:txBody>
          <a:bodyPr/>
          <a:lstStyle/>
          <a:p>
            <a:r>
              <a:rPr lang="en-US" dirty="0"/>
              <a:t>Liz Duke</a:t>
            </a:r>
          </a:p>
        </p:txBody>
      </p:sp>
    </p:spTree>
    <p:extLst>
      <p:ext uri="{BB962C8B-B14F-4D97-AF65-F5344CB8AC3E}">
        <p14:creationId xmlns:p14="http://schemas.microsoft.com/office/powerpoint/2010/main" val="10624346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C1E3-D033-64F8-9A63-125B53FD3E6F}"/>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634370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75BF7-E486-8BD5-1793-EAB449468E7A}"/>
              </a:ext>
            </a:extLst>
          </p:cNvPr>
          <p:cNvSpPr>
            <a:spLocks noGrp="1"/>
          </p:cNvSpPr>
          <p:nvPr>
            <p:ph type="title"/>
          </p:nvPr>
        </p:nvSpPr>
        <p:spPr/>
        <p:txBody>
          <a:bodyPr/>
          <a:lstStyle/>
          <a:p>
            <a:r>
              <a:rPr lang="en-US" dirty="0"/>
              <a:t>Amazon Detective</a:t>
            </a:r>
          </a:p>
        </p:txBody>
      </p:sp>
    </p:spTree>
    <p:extLst>
      <p:ext uri="{BB962C8B-B14F-4D97-AF65-F5344CB8AC3E}">
        <p14:creationId xmlns:p14="http://schemas.microsoft.com/office/powerpoint/2010/main" val="23326943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B2D5-605C-46D3-8FB5-5A8DA0B79344}"/>
              </a:ext>
            </a:extLst>
          </p:cNvPr>
          <p:cNvSpPr>
            <a:spLocks noGrp="1"/>
          </p:cNvSpPr>
          <p:nvPr>
            <p:ph type="title"/>
          </p:nvPr>
        </p:nvSpPr>
        <p:spPr/>
        <p:txBody>
          <a:bodyPr/>
          <a:lstStyle/>
          <a:p>
            <a:r>
              <a:rPr lang="en-US" dirty="0"/>
              <a:t>Detective benefits</a:t>
            </a:r>
            <a:endParaRPr lang="en-US" dirty="0">
              <a:solidFill>
                <a:schemeClr val="accent1"/>
              </a:solidFill>
            </a:endParaRPr>
          </a:p>
        </p:txBody>
      </p:sp>
      <p:sp>
        <p:nvSpPr>
          <p:cNvPr id="5" name="TextBox 4">
            <a:extLst>
              <a:ext uri="{FF2B5EF4-FFF2-40B4-BE49-F238E27FC236}">
                <a16:creationId xmlns:a16="http://schemas.microsoft.com/office/drawing/2014/main" id="{81554F55-A579-4D96-81FA-341902CC5387}"/>
              </a:ext>
            </a:extLst>
          </p:cNvPr>
          <p:cNvSpPr txBox="1"/>
          <p:nvPr/>
        </p:nvSpPr>
        <p:spPr>
          <a:xfrm>
            <a:off x="1173194" y="3787075"/>
            <a:ext cx="2491062"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Determine potential security issues through a unified view</a:t>
            </a:r>
          </a:p>
        </p:txBody>
      </p:sp>
      <p:sp>
        <p:nvSpPr>
          <p:cNvPr id="6" name="TextBox 5">
            <a:extLst>
              <a:ext uri="{FF2B5EF4-FFF2-40B4-BE49-F238E27FC236}">
                <a16:creationId xmlns:a16="http://schemas.microsoft.com/office/drawing/2014/main" id="{ABBE18FA-6581-4A37-9BE9-C34052334744}"/>
              </a:ext>
            </a:extLst>
          </p:cNvPr>
          <p:cNvSpPr txBox="1"/>
          <p:nvPr/>
        </p:nvSpPr>
        <p:spPr>
          <a:xfrm>
            <a:off x="8187291" y="3826702"/>
            <a:ext cx="2701840"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Investigate and respond to security findings with streamlined visualizations</a:t>
            </a:r>
          </a:p>
        </p:txBody>
      </p:sp>
      <p:sp>
        <p:nvSpPr>
          <p:cNvPr id="8" name="TextBox 7">
            <a:extLst>
              <a:ext uri="{FF2B5EF4-FFF2-40B4-BE49-F238E27FC236}">
                <a16:creationId xmlns:a16="http://schemas.microsoft.com/office/drawing/2014/main" id="{5E4DAD53-1830-46F4-85F6-E3125C0AF119}"/>
              </a:ext>
            </a:extLst>
          </p:cNvPr>
          <p:cNvSpPr txBox="1"/>
          <p:nvPr/>
        </p:nvSpPr>
        <p:spPr>
          <a:xfrm>
            <a:off x="4591836" y="3787075"/>
            <a:ext cx="2924852" cy="1077218"/>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Save time and effort with graph models that summarize security relationships in AWS</a:t>
            </a:r>
          </a:p>
        </p:txBody>
      </p:sp>
      <p:pic>
        <p:nvPicPr>
          <p:cNvPr id="13" name="Picture 12">
            <a:extLst>
              <a:ext uri="{FF2B5EF4-FFF2-40B4-BE49-F238E27FC236}">
                <a16:creationId xmlns:a16="http://schemas.microsoft.com/office/drawing/2014/main" id="{8C4387B6-62B4-44DB-9CAF-8B8F26D40FD3}"/>
              </a:ext>
            </a:extLst>
          </p:cNvPr>
          <p:cNvPicPr>
            <a:picLocks noChangeAspect="1"/>
          </p:cNvPicPr>
          <p:nvPr/>
        </p:nvPicPr>
        <p:blipFill>
          <a:blip r:embed="rId3">
            <a:biLevel thresh="25000"/>
            <a:extLst>
              <a:ext uri="{28A0092B-C50C-407E-A947-70E740481C1C}">
                <a14:useLocalDpi xmlns:a14="http://schemas.microsoft.com/office/drawing/2010/main"/>
              </a:ext>
            </a:extLst>
          </a:blip>
          <a:stretch>
            <a:fillRect/>
          </a:stretch>
        </p:blipFill>
        <p:spPr>
          <a:xfrm>
            <a:off x="1556673" y="1879495"/>
            <a:ext cx="2157558" cy="2157558"/>
          </a:xfrm>
          <a:prstGeom prst="rect">
            <a:avLst/>
          </a:prstGeom>
        </p:spPr>
      </p:pic>
      <p:pic>
        <p:nvPicPr>
          <p:cNvPr id="20" name="Graphic 19">
            <a:extLst>
              <a:ext uri="{FF2B5EF4-FFF2-40B4-BE49-F238E27FC236}">
                <a16:creationId xmlns:a16="http://schemas.microsoft.com/office/drawing/2014/main" id="{FF206759-8F82-4485-8D96-2DD62EAC72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79878" y="1714549"/>
            <a:ext cx="2116667" cy="2116667"/>
          </a:xfrm>
          <a:prstGeom prst="rect">
            <a:avLst/>
          </a:prstGeom>
        </p:spPr>
      </p:pic>
      <p:pic>
        <p:nvPicPr>
          <p:cNvPr id="21" name="Graphic 20">
            <a:extLst>
              <a:ext uri="{FF2B5EF4-FFF2-40B4-BE49-F238E27FC236}">
                <a16:creationId xmlns:a16="http://schemas.microsoft.com/office/drawing/2014/main" id="{E99BA9B2-C81C-4E36-BD7B-F3728F2ABF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57052" y="1879495"/>
            <a:ext cx="2010279" cy="2010279"/>
          </a:xfrm>
          <a:prstGeom prst="rect">
            <a:avLst/>
          </a:prstGeom>
        </p:spPr>
      </p:pic>
      <p:sp>
        <p:nvSpPr>
          <p:cNvPr id="4" name="Text Placeholder 3">
            <a:extLst>
              <a:ext uri="{FF2B5EF4-FFF2-40B4-BE49-F238E27FC236}">
                <a16:creationId xmlns:a16="http://schemas.microsoft.com/office/drawing/2014/main" id="{8DC1761D-9C26-BF6F-09EA-7FD081940844}"/>
              </a:ext>
            </a:extLst>
          </p:cNvPr>
          <p:cNvSpPr>
            <a:spLocks noGrp="1"/>
          </p:cNvSpPr>
          <p:nvPr>
            <p:ph type="body" sz="quarter" idx="10"/>
          </p:nvPr>
        </p:nvSpPr>
        <p:spPr>
          <a:xfrm>
            <a:off x="304800" y="1000125"/>
            <a:ext cx="11582400" cy="276999"/>
          </a:xfrm>
        </p:spPr>
        <p:txBody>
          <a:bodyPr/>
          <a:lstStyle/>
          <a:p>
            <a:r>
              <a:rPr lang="en-US" dirty="0"/>
              <a:t>Analyze and visualize security data to investigate potential security issues</a:t>
            </a:r>
          </a:p>
        </p:txBody>
      </p:sp>
    </p:spTree>
    <p:extLst>
      <p:ext uri="{BB962C8B-B14F-4D97-AF65-F5344CB8AC3E}">
        <p14:creationId xmlns:p14="http://schemas.microsoft.com/office/powerpoint/2010/main" val="18190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350B0-0AA1-85C0-45F3-EED451AF3D08}"/>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Security behavior graph</a:t>
            </a:r>
            <a:endParaRPr lang="en-US" dirty="0">
              <a:highlight>
                <a:srgbClr val="C0C0C0"/>
              </a:highlight>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TextBox 3">
            <a:extLst>
              <a:ext uri="{FF2B5EF4-FFF2-40B4-BE49-F238E27FC236}">
                <a16:creationId xmlns:a16="http://schemas.microsoft.com/office/drawing/2014/main" id="{D9B950F4-7DE9-4063-09AA-8FB2FDC26498}"/>
              </a:ext>
            </a:extLst>
          </p:cNvPr>
          <p:cNvSpPr txBox="1">
            <a:spLocks noChangeAspect="1"/>
          </p:cNvSpPr>
          <p:nvPr/>
        </p:nvSpPr>
        <p:spPr>
          <a:xfrm>
            <a:off x="4857728" y="3636053"/>
            <a:ext cx="580190"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37" name="Oval 36">
            <a:extLst>
              <a:ext uri="{FF2B5EF4-FFF2-40B4-BE49-F238E27FC236}">
                <a16:creationId xmlns:a16="http://schemas.microsoft.com/office/drawing/2014/main" id="{66E650A9-7533-E4BA-BF79-64E35D83C7E3}"/>
              </a:ext>
            </a:extLst>
          </p:cNvPr>
          <p:cNvSpPr>
            <a:spLocks noChangeAspect="1"/>
          </p:cNvSpPr>
          <p:nvPr/>
        </p:nvSpPr>
        <p:spPr bwMode="auto">
          <a:xfrm>
            <a:off x="4571812" y="2380937"/>
            <a:ext cx="1232915" cy="1232915"/>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8" name="Oval 37">
            <a:extLst>
              <a:ext uri="{FF2B5EF4-FFF2-40B4-BE49-F238E27FC236}">
                <a16:creationId xmlns:a16="http://schemas.microsoft.com/office/drawing/2014/main" id="{0F9507B4-1778-142F-FA4E-C651B18DFE10}"/>
              </a:ext>
            </a:extLst>
          </p:cNvPr>
          <p:cNvSpPr>
            <a:spLocks noChangeAspect="1"/>
          </p:cNvSpPr>
          <p:nvPr/>
        </p:nvSpPr>
        <p:spPr bwMode="auto">
          <a:xfrm>
            <a:off x="1307271" y="1407780"/>
            <a:ext cx="1232915" cy="1232915"/>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9" name="Graphic 5">
            <a:extLst>
              <a:ext uri="{FF2B5EF4-FFF2-40B4-BE49-F238E27FC236}">
                <a16:creationId xmlns:a16="http://schemas.microsoft.com/office/drawing/2014/main" id="{BA472663-7302-F40A-C375-A3FADEED9CA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848035" y="2651386"/>
            <a:ext cx="680468" cy="680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a:extLst>
              <a:ext uri="{FF2B5EF4-FFF2-40B4-BE49-F238E27FC236}">
                <a16:creationId xmlns:a16="http://schemas.microsoft.com/office/drawing/2014/main" id="{FEDF895B-B9F7-F204-8C5F-B7A70AC1A01A}"/>
              </a:ext>
            </a:extLst>
          </p:cNvPr>
          <p:cNvCxnSpPr>
            <a:cxnSpLocks/>
            <a:stCxn id="37" idx="1"/>
            <a:endCxn id="38" idx="6"/>
          </p:cNvCxnSpPr>
          <p:nvPr/>
        </p:nvCxnSpPr>
        <p:spPr>
          <a:xfrm flipH="1" flipV="1">
            <a:off x="2540186" y="2024238"/>
            <a:ext cx="2212182" cy="537255"/>
          </a:xfrm>
          <a:prstGeom prst="line">
            <a:avLst/>
          </a:prstGeom>
          <a:ln w="25400">
            <a:solidFill>
              <a:schemeClr val="accent4">
                <a:lumMod val="60000"/>
                <a:lumOff val="4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01D8A55-0E81-A5DD-3775-9C0689E4DFEA}"/>
              </a:ext>
            </a:extLst>
          </p:cNvPr>
          <p:cNvCxnSpPr>
            <a:cxnSpLocks/>
            <a:stCxn id="47" idx="1"/>
          </p:cNvCxnSpPr>
          <p:nvPr/>
        </p:nvCxnSpPr>
        <p:spPr>
          <a:xfrm flipH="1" flipV="1">
            <a:off x="7684935" y="4354758"/>
            <a:ext cx="1300681" cy="466550"/>
          </a:xfrm>
          <a:prstGeom prst="line">
            <a:avLst/>
          </a:prstGeom>
          <a:ln w="25400">
            <a:solidFill>
              <a:schemeClr val="accent4">
                <a:lumMod val="60000"/>
                <a:lumOff val="4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0A69BE-7E06-35C1-4B40-A8F0BF553006}"/>
              </a:ext>
            </a:extLst>
          </p:cNvPr>
          <p:cNvSpPr txBox="1">
            <a:spLocks noChangeAspect="1"/>
          </p:cNvSpPr>
          <p:nvPr/>
        </p:nvSpPr>
        <p:spPr>
          <a:xfrm rot="1885778">
            <a:off x="5550877" y="3431576"/>
            <a:ext cx="1175927"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43" name="Oval 42">
            <a:extLst>
              <a:ext uri="{FF2B5EF4-FFF2-40B4-BE49-F238E27FC236}">
                <a16:creationId xmlns:a16="http://schemas.microsoft.com/office/drawing/2014/main" id="{3E408753-56AE-4D7B-A6F5-E1D425E07200}"/>
              </a:ext>
            </a:extLst>
          </p:cNvPr>
          <p:cNvSpPr>
            <a:spLocks noChangeAspect="1"/>
          </p:cNvSpPr>
          <p:nvPr/>
        </p:nvSpPr>
        <p:spPr bwMode="auto">
          <a:xfrm>
            <a:off x="6484340" y="3513267"/>
            <a:ext cx="1232915" cy="1232915"/>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4" name="Graphic 43">
            <a:extLst>
              <a:ext uri="{FF2B5EF4-FFF2-40B4-BE49-F238E27FC236}">
                <a16:creationId xmlns:a16="http://schemas.microsoft.com/office/drawing/2014/main" id="{26A1E435-922D-B96A-5EBC-169336381B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9268" y="3612244"/>
            <a:ext cx="973503" cy="973503"/>
          </a:xfrm>
          <a:prstGeom prst="rect">
            <a:avLst/>
          </a:prstGeom>
        </p:spPr>
      </p:pic>
      <p:sp>
        <p:nvSpPr>
          <p:cNvPr id="45" name="TextBox 44">
            <a:extLst>
              <a:ext uri="{FF2B5EF4-FFF2-40B4-BE49-F238E27FC236}">
                <a16:creationId xmlns:a16="http://schemas.microsoft.com/office/drawing/2014/main" id="{25AA7165-657C-A3CE-8161-737C3E9DBCCA}"/>
              </a:ext>
            </a:extLst>
          </p:cNvPr>
          <p:cNvSpPr txBox="1">
            <a:spLocks noChangeAspect="1"/>
          </p:cNvSpPr>
          <p:nvPr/>
        </p:nvSpPr>
        <p:spPr>
          <a:xfrm>
            <a:off x="6633244" y="4844058"/>
            <a:ext cx="837421"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IAM role</a:t>
            </a:r>
          </a:p>
        </p:txBody>
      </p:sp>
      <p:pic>
        <p:nvPicPr>
          <p:cNvPr id="46" name="Graphic 22">
            <a:extLst>
              <a:ext uri="{FF2B5EF4-FFF2-40B4-BE49-F238E27FC236}">
                <a16:creationId xmlns:a16="http://schemas.microsoft.com/office/drawing/2014/main" id="{EA25A8CF-6A3D-3AEF-CBC3-347899406BE7}"/>
              </a:ext>
            </a:extLst>
          </p:cNvPr>
          <p:cNvPicPr>
            <a:picLocks noChangeAspect="1" noChangeArrowheads="1"/>
          </p:cNvPicPr>
          <p:nvPr/>
        </p:nvPicPr>
        <p:blipFill>
          <a:blip r:embed="rId7">
            <a:lum bright="70000" contrast="-70000"/>
            <a:extLst>
              <a:ext uri="{96DAC541-7B7A-43D3-8B79-37D633B846F1}">
                <asvg:svgBlip xmlns:asvg="http://schemas.microsoft.com/office/drawing/2016/SVG/main" r:embed="rId8"/>
              </a:ext>
            </a:extLst>
          </a:blip>
          <a:srcRect/>
          <a:stretch/>
        </p:blipFill>
        <p:spPr bwMode="auto">
          <a:xfrm>
            <a:off x="8973774" y="4805723"/>
            <a:ext cx="828184" cy="82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Oval 46">
            <a:extLst>
              <a:ext uri="{FF2B5EF4-FFF2-40B4-BE49-F238E27FC236}">
                <a16:creationId xmlns:a16="http://schemas.microsoft.com/office/drawing/2014/main" id="{688B6E8D-8C39-8613-2515-D861B5F4083C}"/>
              </a:ext>
            </a:extLst>
          </p:cNvPr>
          <p:cNvSpPr>
            <a:spLocks noChangeAspect="1"/>
          </p:cNvSpPr>
          <p:nvPr/>
        </p:nvSpPr>
        <p:spPr bwMode="auto">
          <a:xfrm>
            <a:off x="8805060" y="4640752"/>
            <a:ext cx="1232915" cy="1232915"/>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48" name="Straight Connector 47">
            <a:extLst>
              <a:ext uri="{FF2B5EF4-FFF2-40B4-BE49-F238E27FC236}">
                <a16:creationId xmlns:a16="http://schemas.microsoft.com/office/drawing/2014/main" id="{4CA9B829-16DC-4FB2-67A5-436FD56E0E05}"/>
              </a:ext>
            </a:extLst>
          </p:cNvPr>
          <p:cNvCxnSpPr>
            <a:cxnSpLocks/>
          </p:cNvCxnSpPr>
          <p:nvPr/>
        </p:nvCxnSpPr>
        <p:spPr>
          <a:xfrm flipH="1" flipV="1">
            <a:off x="5793338" y="3191820"/>
            <a:ext cx="868165" cy="477039"/>
          </a:xfrm>
          <a:prstGeom prst="line">
            <a:avLst/>
          </a:prstGeom>
          <a:ln w="25400">
            <a:solidFill>
              <a:schemeClr val="accent4">
                <a:lumMod val="60000"/>
                <a:lumOff val="4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2E26B74-E597-2EBC-A268-8B3F488F334C}"/>
              </a:ext>
            </a:extLst>
          </p:cNvPr>
          <p:cNvSpPr txBox="1">
            <a:spLocks noChangeAspect="1"/>
          </p:cNvSpPr>
          <p:nvPr/>
        </p:nvSpPr>
        <p:spPr>
          <a:xfrm rot="1246389">
            <a:off x="7770747" y="4607683"/>
            <a:ext cx="982377"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assumed</a:t>
            </a:r>
          </a:p>
        </p:txBody>
      </p:sp>
      <p:sp>
        <p:nvSpPr>
          <p:cNvPr id="50" name="TextBox 49">
            <a:extLst>
              <a:ext uri="{FF2B5EF4-FFF2-40B4-BE49-F238E27FC236}">
                <a16:creationId xmlns:a16="http://schemas.microsoft.com/office/drawing/2014/main" id="{2E3A0891-4277-BBC1-DCA7-6DAD8A294F45}"/>
              </a:ext>
            </a:extLst>
          </p:cNvPr>
          <p:cNvSpPr txBox="1">
            <a:spLocks noChangeAspect="1"/>
          </p:cNvSpPr>
          <p:nvPr/>
        </p:nvSpPr>
        <p:spPr>
          <a:xfrm rot="19170571">
            <a:off x="5198203" y="1921387"/>
            <a:ext cx="1883339"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assigned</a:t>
            </a:r>
          </a:p>
        </p:txBody>
      </p:sp>
      <p:cxnSp>
        <p:nvCxnSpPr>
          <p:cNvPr id="51" name="Straight Connector 50">
            <a:extLst>
              <a:ext uri="{FF2B5EF4-FFF2-40B4-BE49-F238E27FC236}">
                <a16:creationId xmlns:a16="http://schemas.microsoft.com/office/drawing/2014/main" id="{E4E10BC6-73EA-F33B-A27B-FECDDB9C4E30}"/>
              </a:ext>
            </a:extLst>
          </p:cNvPr>
          <p:cNvCxnSpPr>
            <a:cxnSpLocks/>
            <a:stCxn id="52" idx="2"/>
          </p:cNvCxnSpPr>
          <p:nvPr/>
        </p:nvCxnSpPr>
        <p:spPr>
          <a:xfrm flipH="1">
            <a:off x="5742937" y="1875259"/>
            <a:ext cx="1069074" cy="861135"/>
          </a:xfrm>
          <a:prstGeom prst="line">
            <a:avLst/>
          </a:prstGeom>
          <a:ln w="25400">
            <a:solidFill>
              <a:schemeClr val="accent4">
                <a:lumMod val="60000"/>
                <a:lumOff val="4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98C1C6FD-EE0C-0ECD-8BA5-5C5634C44AB7}"/>
              </a:ext>
            </a:extLst>
          </p:cNvPr>
          <p:cNvSpPr>
            <a:spLocks noChangeAspect="1"/>
          </p:cNvSpPr>
          <p:nvPr/>
        </p:nvSpPr>
        <p:spPr bwMode="auto">
          <a:xfrm>
            <a:off x="6812011" y="1258801"/>
            <a:ext cx="1232915" cy="1232915"/>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3" name="Graphic 15">
            <a:extLst>
              <a:ext uri="{FF2B5EF4-FFF2-40B4-BE49-F238E27FC236}">
                <a16:creationId xmlns:a16="http://schemas.microsoft.com/office/drawing/2014/main" id="{8085BC30-E087-6D00-2541-FF6C8BA15E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34997" y="1472923"/>
            <a:ext cx="795882" cy="795882"/>
          </a:xfrm>
          <a:prstGeom prst="rect">
            <a:avLst/>
          </a:prstGeom>
        </p:spPr>
      </p:pic>
      <p:sp>
        <p:nvSpPr>
          <p:cNvPr id="54" name="TextBox 53">
            <a:extLst>
              <a:ext uri="{FF2B5EF4-FFF2-40B4-BE49-F238E27FC236}">
                <a16:creationId xmlns:a16="http://schemas.microsoft.com/office/drawing/2014/main" id="{3F0BA2CF-A018-6259-5CF9-6501C88C5AE6}"/>
              </a:ext>
            </a:extLst>
          </p:cNvPr>
          <p:cNvSpPr txBox="1">
            <a:spLocks noChangeAspect="1"/>
          </p:cNvSpPr>
          <p:nvPr/>
        </p:nvSpPr>
        <p:spPr>
          <a:xfrm>
            <a:off x="6802558" y="2507543"/>
            <a:ext cx="1339530"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IP address</a:t>
            </a:r>
          </a:p>
        </p:txBody>
      </p:sp>
      <p:sp>
        <p:nvSpPr>
          <p:cNvPr id="55" name="TextBox 54">
            <a:extLst>
              <a:ext uri="{FF2B5EF4-FFF2-40B4-BE49-F238E27FC236}">
                <a16:creationId xmlns:a16="http://schemas.microsoft.com/office/drawing/2014/main" id="{7A7CCCC4-515D-7BE6-B020-E8F0A6502C8A}"/>
              </a:ext>
            </a:extLst>
          </p:cNvPr>
          <p:cNvSpPr txBox="1">
            <a:spLocks noChangeAspect="1"/>
          </p:cNvSpPr>
          <p:nvPr/>
        </p:nvSpPr>
        <p:spPr>
          <a:xfrm>
            <a:off x="9540149" y="2526106"/>
            <a:ext cx="1080968"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EKS pod</a:t>
            </a:r>
          </a:p>
        </p:txBody>
      </p:sp>
      <p:sp>
        <p:nvSpPr>
          <p:cNvPr id="56" name="Oval 55">
            <a:extLst>
              <a:ext uri="{FF2B5EF4-FFF2-40B4-BE49-F238E27FC236}">
                <a16:creationId xmlns:a16="http://schemas.microsoft.com/office/drawing/2014/main" id="{F32CCA79-ED05-C709-9C9E-17DFB0AD0F37}"/>
              </a:ext>
            </a:extLst>
          </p:cNvPr>
          <p:cNvSpPr>
            <a:spLocks noChangeAspect="1"/>
          </p:cNvSpPr>
          <p:nvPr/>
        </p:nvSpPr>
        <p:spPr bwMode="auto">
          <a:xfrm>
            <a:off x="9495172" y="1265616"/>
            <a:ext cx="1232915" cy="1232915"/>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57" name="TextBox 56">
            <a:extLst>
              <a:ext uri="{FF2B5EF4-FFF2-40B4-BE49-F238E27FC236}">
                <a16:creationId xmlns:a16="http://schemas.microsoft.com/office/drawing/2014/main" id="{210F3C56-2AC6-A35A-9567-91C531506F44}"/>
              </a:ext>
            </a:extLst>
          </p:cNvPr>
          <p:cNvSpPr txBox="1">
            <a:spLocks noChangeAspect="1"/>
          </p:cNvSpPr>
          <p:nvPr/>
        </p:nvSpPr>
        <p:spPr>
          <a:xfrm>
            <a:off x="8025121" y="1611414"/>
            <a:ext cx="1473114"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connected</a:t>
            </a:r>
          </a:p>
        </p:txBody>
      </p:sp>
      <p:pic>
        <p:nvPicPr>
          <p:cNvPr id="58" name="Graphic 23">
            <a:extLst>
              <a:ext uri="{FF2B5EF4-FFF2-40B4-BE49-F238E27FC236}">
                <a16:creationId xmlns:a16="http://schemas.microsoft.com/office/drawing/2014/main" id="{A766F558-7477-A582-C91B-59E1333E932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759097" y="1551333"/>
            <a:ext cx="704288" cy="70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Connector 58">
            <a:extLst>
              <a:ext uri="{FF2B5EF4-FFF2-40B4-BE49-F238E27FC236}">
                <a16:creationId xmlns:a16="http://schemas.microsoft.com/office/drawing/2014/main" id="{44379986-9EF0-C82C-0F9C-FD99F29A8E3C}"/>
              </a:ext>
            </a:extLst>
          </p:cNvPr>
          <p:cNvCxnSpPr>
            <a:cxnSpLocks/>
            <a:stCxn id="56" idx="2"/>
          </p:cNvCxnSpPr>
          <p:nvPr/>
        </p:nvCxnSpPr>
        <p:spPr>
          <a:xfrm flipH="1" flipV="1">
            <a:off x="8075922" y="1875259"/>
            <a:ext cx="1419250" cy="6815"/>
          </a:xfrm>
          <a:prstGeom prst="line">
            <a:avLst/>
          </a:prstGeom>
          <a:ln w="25400">
            <a:solidFill>
              <a:schemeClr val="accent4">
                <a:lumMod val="60000"/>
                <a:lumOff val="4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0" name="Graphic 20">
            <a:extLst>
              <a:ext uri="{FF2B5EF4-FFF2-40B4-BE49-F238E27FC236}">
                <a16:creationId xmlns:a16="http://schemas.microsoft.com/office/drawing/2014/main" id="{9E4DED86-AC58-8D73-9E81-F282E769E10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561696" y="1640194"/>
            <a:ext cx="759234" cy="75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60">
            <a:extLst>
              <a:ext uri="{FF2B5EF4-FFF2-40B4-BE49-F238E27FC236}">
                <a16:creationId xmlns:a16="http://schemas.microsoft.com/office/drawing/2014/main" id="{0A7D93C3-530F-1707-60D6-5BDB9BC5475A}"/>
              </a:ext>
            </a:extLst>
          </p:cNvPr>
          <p:cNvSpPr txBox="1">
            <a:spLocks noChangeAspect="1"/>
          </p:cNvSpPr>
          <p:nvPr/>
        </p:nvSpPr>
        <p:spPr>
          <a:xfrm rot="879367">
            <a:off x="3064493" y="1995838"/>
            <a:ext cx="1200709"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detected</a:t>
            </a:r>
          </a:p>
        </p:txBody>
      </p:sp>
      <p:sp>
        <p:nvSpPr>
          <p:cNvPr id="62" name="TextBox 61">
            <a:extLst>
              <a:ext uri="{FF2B5EF4-FFF2-40B4-BE49-F238E27FC236}">
                <a16:creationId xmlns:a16="http://schemas.microsoft.com/office/drawing/2014/main" id="{68DB6E89-FEFC-2642-4079-25687F8854CF}"/>
              </a:ext>
            </a:extLst>
          </p:cNvPr>
          <p:cNvSpPr txBox="1">
            <a:spLocks noChangeAspect="1"/>
          </p:cNvSpPr>
          <p:nvPr/>
        </p:nvSpPr>
        <p:spPr>
          <a:xfrm>
            <a:off x="1025894" y="2657413"/>
            <a:ext cx="1731350"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GuardDuty finding</a:t>
            </a:r>
          </a:p>
        </p:txBody>
      </p:sp>
      <p:sp>
        <p:nvSpPr>
          <p:cNvPr id="63" name="TextBox 62">
            <a:extLst>
              <a:ext uri="{FF2B5EF4-FFF2-40B4-BE49-F238E27FC236}">
                <a16:creationId xmlns:a16="http://schemas.microsoft.com/office/drawing/2014/main" id="{AC3F4D57-BA25-FF1C-F1EB-DC69429080BF}"/>
              </a:ext>
            </a:extLst>
          </p:cNvPr>
          <p:cNvSpPr txBox="1">
            <a:spLocks noChangeAspect="1"/>
          </p:cNvSpPr>
          <p:nvPr/>
        </p:nvSpPr>
        <p:spPr>
          <a:xfrm>
            <a:off x="8751752" y="5900138"/>
            <a:ext cx="1339530"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IAM user</a:t>
            </a:r>
          </a:p>
        </p:txBody>
      </p:sp>
      <p:sp>
        <p:nvSpPr>
          <p:cNvPr id="64" name="TextBox 63">
            <a:extLst>
              <a:ext uri="{FF2B5EF4-FFF2-40B4-BE49-F238E27FC236}">
                <a16:creationId xmlns:a16="http://schemas.microsoft.com/office/drawing/2014/main" id="{DC20B25F-42CA-539E-3F66-7B994BDF49D5}"/>
              </a:ext>
            </a:extLst>
          </p:cNvPr>
          <p:cNvSpPr txBox="1">
            <a:spLocks noChangeAspect="1"/>
          </p:cNvSpPr>
          <p:nvPr/>
        </p:nvSpPr>
        <p:spPr>
          <a:xfrm>
            <a:off x="8751752" y="4051288"/>
            <a:ext cx="1448933"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user agent</a:t>
            </a:r>
          </a:p>
        </p:txBody>
      </p:sp>
      <p:pic>
        <p:nvPicPr>
          <p:cNvPr id="65" name="Picture 64">
            <a:extLst>
              <a:ext uri="{FF2B5EF4-FFF2-40B4-BE49-F238E27FC236}">
                <a16:creationId xmlns:a16="http://schemas.microsoft.com/office/drawing/2014/main" id="{3D55B70B-F7A8-B96C-00BA-5CD8AF4129E1}"/>
              </a:ext>
            </a:extLst>
          </p:cNvPr>
          <p:cNvPicPr>
            <a:picLocks noChangeAspect="1"/>
          </p:cNvPicPr>
          <p:nvPr/>
        </p:nvPicPr>
        <p:blipFill>
          <a:blip r:embed="rId14"/>
          <a:stretch>
            <a:fillRect/>
          </a:stretch>
        </p:blipFill>
        <p:spPr>
          <a:xfrm>
            <a:off x="9113412" y="3047696"/>
            <a:ext cx="715800" cy="803093"/>
          </a:xfrm>
          <a:prstGeom prst="rect">
            <a:avLst/>
          </a:prstGeom>
        </p:spPr>
      </p:pic>
      <p:sp>
        <p:nvSpPr>
          <p:cNvPr id="66" name="Oval 65">
            <a:extLst>
              <a:ext uri="{FF2B5EF4-FFF2-40B4-BE49-F238E27FC236}">
                <a16:creationId xmlns:a16="http://schemas.microsoft.com/office/drawing/2014/main" id="{721F7691-E703-BE24-1002-8FD65634F1DD}"/>
              </a:ext>
            </a:extLst>
          </p:cNvPr>
          <p:cNvSpPr>
            <a:spLocks noChangeAspect="1"/>
          </p:cNvSpPr>
          <p:nvPr/>
        </p:nvSpPr>
        <p:spPr bwMode="auto">
          <a:xfrm>
            <a:off x="8851331" y="2798933"/>
            <a:ext cx="1232915" cy="1232915"/>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67" name="Straight Connector 66">
            <a:extLst>
              <a:ext uri="{FF2B5EF4-FFF2-40B4-BE49-F238E27FC236}">
                <a16:creationId xmlns:a16="http://schemas.microsoft.com/office/drawing/2014/main" id="{19290E43-92D8-FB9A-C088-C3736BA2EB8A}"/>
              </a:ext>
            </a:extLst>
          </p:cNvPr>
          <p:cNvCxnSpPr>
            <a:cxnSpLocks/>
            <a:stCxn id="66" idx="2"/>
          </p:cNvCxnSpPr>
          <p:nvPr/>
        </p:nvCxnSpPr>
        <p:spPr>
          <a:xfrm flipH="1">
            <a:off x="7580922" y="3415391"/>
            <a:ext cx="1270409" cy="327732"/>
          </a:xfrm>
          <a:prstGeom prst="line">
            <a:avLst/>
          </a:prstGeom>
          <a:ln w="25400">
            <a:solidFill>
              <a:schemeClr val="accent4">
                <a:lumMod val="60000"/>
                <a:lumOff val="4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04A9168-2D3B-7389-6880-5EB63A672E17}"/>
              </a:ext>
            </a:extLst>
          </p:cNvPr>
          <p:cNvSpPr txBox="1">
            <a:spLocks noChangeAspect="1"/>
          </p:cNvSpPr>
          <p:nvPr/>
        </p:nvSpPr>
        <p:spPr>
          <a:xfrm rot="20813059">
            <a:off x="7838407" y="3310744"/>
            <a:ext cx="733376"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used</a:t>
            </a:r>
          </a:p>
        </p:txBody>
      </p:sp>
      <p:sp>
        <p:nvSpPr>
          <p:cNvPr id="69" name="TextBox 68">
            <a:extLst>
              <a:ext uri="{FF2B5EF4-FFF2-40B4-BE49-F238E27FC236}">
                <a16:creationId xmlns:a16="http://schemas.microsoft.com/office/drawing/2014/main" id="{D907F97B-5532-C6F2-F8E4-8C40699609C1}"/>
              </a:ext>
            </a:extLst>
          </p:cNvPr>
          <p:cNvSpPr txBox="1">
            <a:spLocks noChangeAspect="1"/>
          </p:cNvSpPr>
          <p:nvPr/>
        </p:nvSpPr>
        <p:spPr>
          <a:xfrm>
            <a:off x="1122591" y="4844392"/>
            <a:ext cx="1668439"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Inspector finding</a:t>
            </a:r>
          </a:p>
        </p:txBody>
      </p:sp>
      <p:sp>
        <p:nvSpPr>
          <p:cNvPr id="70" name="TextBox 69">
            <a:extLst>
              <a:ext uri="{FF2B5EF4-FFF2-40B4-BE49-F238E27FC236}">
                <a16:creationId xmlns:a16="http://schemas.microsoft.com/office/drawing/2014/main" id="{8C4F2712-F738-1224-45E2-BACD813A9DBC}"/>
              </a:ext>
            </a:extLst>
          </p:cNvPr>
          <p:cNvSpPr txBox="1">
            <a:spLocks noChangeAspect="1"/>
          </p:cNvSpPr>
          <p:nvPr/>
        </p:nvSpPr>
        <p:spPr>
          <a:xfrm rot="20172500">
            <a:off x="2929163" y="3803000"/>
            <a:ext cx="1448913" cy="276999"/>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found</a:t>
            </a:r>
          </a:p>
        </p:txBody>
      </p:sp>
      <p:sp>
        <p:nvSpPr>
          <p:cNvPr id="71" name="Oval 70">
            <a:extLst>
              <a:ext uri="{FF2B5EF4-FFF2-40B4-BE49-F238E27FC236}">
                <a16:creationId xmlns:a16="http://schemas.microsoft.com/office/drawing/2014/main" id="{774713CC-F300-2AE0-0C9E-EE68200B200C}"/>
              </a:ext>
            </a:extLst>
          </p:cNvPr>
          <p:cNvSpPr>
            <a:spLocks noChangeAspect="1"/>
          </p:cNvSpPr>
          <p:nvPr/>
        </p:nvSpPr>
        <p:spPr bwMode="auto">
          <a:xfrm>
            <a:off x="1357669" y="3570075"/>
            <a:ext cx="1232915" cy="1232915"/>
          </a:xfrm>
          <a:prstGeom prst="ellipse">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2" name="Graphic 20">
            <a:extLst>
              <a:ext uri="{FF2B5EF4-FFF2-40B4-BE49-F238E27FC236}">
                <a16:creationId xmlns:a16="http://schemas.microsoft.com/office/drawing/2014/main" id="{8B6A62FE-935B-3457-6515-FEC827FBEF2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594509" y="3756872"/>
            <a:ext cx="759234" cy="75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Straight Connector 72">
            <a:extLst>
              <a:ext uri="{FF2B5EF4-FFF2-40B4-BE49-F238E27FC236}">
                <a16:creationId xmlns:a16="http://schemas.microsoft.com/office/drawing/2014/main" id="{865CDA86-98CE-4EF2-149A-73B3A2E0962A}"/>
              </a:ext>
            </a:extLst>
          </p:cNvPr>
          <p:cNvCxnSpPr>
            <a:cxnSpLocks/>
            <a:endCxn id="71" idx="6"/>
          </p:cNvCxnSpPr>
          <p:nvPr/>
        </p:nvCxnSpPr>
        <p:spPr>
          <a:xfrm flipH="1">
            <a:off x="2590584" y="3335373"/>
            <a:ext cx="2043017" cy="851160"/>
          </a:xfrm>
          <a:prstGeom prst="line">
            <a:avLst/>
          </a:prstGeom>
          <a:ln w="25400">
            <a:solidFill>
              <a:schemeClr val="accent4">
                <a:lumMod val="60000"/>
                <a:lumOff val="4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09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AAFE-72A8-CEDA-B00E-048A0FBB888E}"/>
              </a:ext>
            </a:extLst>
          </p:cNvPr>
          <p:cNvSpPr>
            <a:spLocks noGrp="1"/>
          </p:cNvSpPr>
          <p:nvPr>
            <p:ph type="title"/>
          </p:nvPr>
        </p:nvSpPr>
        <p:spPr/>
        <p:txBody>
          <a:bodyPr/>
          <a:lstStyle/>
          <a:p>
            <a:r>
              <a:rPr lang="en-US" dirty="0"/>
              <a:t>Determine Potential Security Issues</a:t>
            </a:r>
          </a:p>
        </p:txBody>
      </p:sp>
      <p:sp>
        <p:nvSpPr>
          <p:cNvPr id="5" name="Text Placeholder 4">
            <a:extLst>
              <a:ext uri="{FF2B5EF4-FFF2-40B4-BE49-F238E27FC236}">
                <a16:creationId xmlns:a16="http://schemas.microsoft.com/office/drawing/2014/main" id="{B9A1FA55-7086-71A0-0AF9-39C4A1A581F0}"/>
              </a:ext>
            </a:extLst>
          </p:cNvPr>
          <p:cNvSpPr>
            <a:spLocks noGrp="1"/>
          </p:cNvSpPr>
          <p:nvPr>
            <p:ph type="body" sz="quarter" idx="10"/>
          </p:nvPr>
        </p:nvSpPr>
        <p:spPr/>
        <p:txBody>
          <a:bodyPr/>
          <a:lstStyle/>
          <a:p>
            <a:r>
              <a:rPr lang="en-US" dirty="0"/>
              <a:t>Unified view of user and resource interactions</a:t>
            </a:r>
          </a:p>
        </p:txBody>
      </p:sp>
      <p:sp>
        <p:nvSpPr>
          <p:cNvPr id="3" name="Content Placeholder 3">
            <a:extLst>
              <a:ext uri="{FF2B5EF4-FFF2-40B4-BE49-F238E27FC236}">
                <a16:creationId xmlns:a16="http://schemas.microsoft.com/office/drawing/2014/main" id="{198CD00F-F8D7-A2D2-41A8-016192730284}"/>
              </a:ext>
            </a:extLst>
          </p:cNvPr>
          <p:cNvSpPr txBox="1">
            <a:spLocks/>
          </p:cNvSpPr>
          <p:nvPr/>
        </p:nvSpPr>
        <p:spPr>
          <a:xfrm>
            <a:off x="304800" y="1661299"/>
            <a:ext cx="4776289" cy="3977667"/>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a:solidFill>
                  <a:schemeClr val="tx1"/>
                </a:solidFill>
                <a:latin typeface="+mn-lt"/>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a:solidFill>
                  <a:schemeClr val="tx1"/>
                </a:solidFill>
                <a:latin typeface="+mn-lt"/>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Aft>
                <a:spcPts val="2400"/>
              </a:spcAft>
              <a:buClr>
                <a:schemeClr val="accent3"/>
              </a:buClr>
              <a:buNone/>
            </a:pPr>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Maps</a:t>
            </a:r>
            <a:r>
              <a:rPr lang="en-US" dirty="0">
                <a:latin typeface="Amazon Ember" panose="020B0603020204020204" pitchFamily="34" charset="0"/>
                <a:ea typeface="Amazon Ember" panose="020B0603020204020204" pitchFamily="34" charset="0"/>
                <a:cs typeface="Amazon Ember" panose="020B0603020204020204" pitchFamily="34" charset="0"/>
              </a:rPr>
              <a:t> the evolution of findings to tactics, techniques, and procedures (TTP) from the MITRE ATT&amp;CK framework</a:t>
            </a:r>
          </a:p>
          <a:p>
            <a:pPr marL="0" lvl="1" indent="0">
              <a:lnSpc>
                <a:spcPct val="100000"/>
              </a:lnSpc>
              <a:spcAft>
                <a:spcPts val="2400"/>
              </a:spcAft>
              <a:buClr>
                <a:schemeClr val="accent3"/>
              </a:buClr>
              <a:buNone/>
            </a:pPr>
            <a:r>
              <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rPr>
              <a:t>Groups</a:t>
            </a:r>
            <a:r>
              <a:rPr lang="en-US" dirty="0">
                <a:latin typeface="Amazon Ember" panose="020B0603020204020204" pitchFamily="34" charset="0"/>
                <a:ea typeface="Amazon Ember" panose="020B0603020204020204" pitchFamily="34" charset="0"/>
                <a:cs typeface="Amazon Ember" panose="020B0603020204020204" pitchFamily="34" charset="0"/>
              </a:rPr>
              <a:t> all involved entities and findings into a single group to better understand the impact of a potential security event</a:t>
            </a:r>
          </a:p>
        </p:txBody>
      </p:sp>
      <p:pic>
        <p:nvPicPr>
          <p:cNvPr id="4" name="Picture 3">
            <a:extLst>
              <a:ext uri="{FF2B5EF4-FFF2-40B4-BE49-F238E27FC236}">
                <a16:creationId xmlns:a16="http://schemas.microsoft.com/office/drawing/2014/main" id="{B1C1988F-B421-F52F-3FBB-99C8F0FEC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1" y="1661299"/>
            <a:ext cx="6400800" cy="4655746"/>
          </a:xfrm>
          <a:prstGeom prst="rect">
            <a:avLst/>
          </a:prstGeom>
        </p:spPr>
      </p:pic>
    </p:spTree>
    <p:extLst>
      <p:ext uri="{BB962C8B-B14F-4D97-AF65-F5344CB8AC3E}">
        <p14:creationId xmlns:p14="http://schemas.microsoft.com/office/powerpoint/2010/main" val="41604301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6D150F-C4CD-47A7-AADD-492AF120BC48}"/>
              </a:ext>
            </a:extLst>
          </p:cNvPr>
          <p:cNvSpPr>
            <a:spLocks noGrp="1"/>
          </p:cNvSpPr>
          <p:nvPr>
            <p:ph type="title"/>
          </p:nvPr>
        </p:nvSpPr>
        <p:spPr/>
        <p:txBody>
          <a:bodyPr/>
          <a:lstStyle/>
          <a:p>
            <a:r>
              <a:rPr lang="en-US" dirty="0" err="1"/>
              <a:t>GuardDuty</a:t>
            </a:r>
            <a:r>
              <a:rPr lang="en-US" dirty="0"/>
              <a:t> use cases</a:t>
            </a:r>
          </a:p>
        </p:txBody>
      </p:sp>
      <p:sp>
        <p:nvSpPr>
          <p:cNvPr id="2" name="Rectangle 1">
            <a:extLst>
              <a:ext uri="{FF2B5EF4-FFF2-40B4-BE49-F238E27FC236}">
                <a16:creationId xmlns:a16="http://schemas.microsoft.com/office/drawing/2014/main" id="{C89DBA71-2E1A-1430-A7BE-2EB95DA94C6B}"/>
              </a:ext>
            </a:extLst>
          </p:cNvPr>
          <p:cNvSpPr/>
          <p:nvPr/>
        </p:nvSpPr>
        <p:spPr>
          <a:xfrm rot="10800000">
            <a:off x="6223736" y="2328887"/>
            <a:ext cx="2526618" cy="3733245"/>
          </a:xfrm>
          <a:prstGeom prst="rect">
            <a:avLst/>
          </a:prstGeom>
          <a:noFill/>
          <a:ln w="19050">
            <a:solidFill>
              <a:schemeClr val="accent1"/>
            </a:solidFill>
          </a:ln>
          <a:effectLst>
            <a:glow>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5" name="Oval 4">
            <a:extLst>
              <a:ext uri="{FF2B5EF4-FFF2-40B4-BE49-F238E27FC236}">
                <a16:creationId xmlns:a16="http://schemas.microsoft.com/office/drawing/2014/main" id="{ACEFF886-0ABD-15FA-0556-B162F9B40447}"/>
              </a:ext>
            </a:extLst>
          </p:cNvPr>
          <p:cNvSpPr/>
          <p:nvPr/>
        </p:nvSpPr>
        <p:spPr>
          <a:xfrm>
            <a:off x="6957922" y="1677050"/>
            <a:ext cx="1060908" cy="1106424"/>
          </a:xfrm>
          <a:prstGeom prst="ellipse">
            <a:avLst/>
          </a:prstGeom>
          <a:solidFill>
            <a:schemeClr val="bg2"/>
          </a:solid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D9F91"/>
              </a:solidFill>
              <a:effectLst/>
              <a:uLnTx/>
              <a:uFillTx/>
              <a:latin typeface="Amazon Ember Heavy"/>
              <a:ea typeface="+mn-ea"/>
              <a:cs typeface="+mn-cs"/>
            </a:endParaRPr>
          </a:p>
        </p:txBody>
      </p:sp>
      <p:sp>
        <p:nvSpPr>
          <p:cNvPr id="6" name="Rectangle 5">
            <a:extLst>
              <a:ext uri="{FF2B5EF4-FFF2-40B4-BE49-F238E27FC236}">
                <a16:creationId xmlns:a16="http://schemas.microsoft.com/office/drawing/2014/main" id="{5A60CC76-8DA5-F6B7-5BF4-A1884F03C7E5}"/>
              </a:ext>
            </a:extLst>
          </p:cNvPr>
          <p:cNvSpPr/>
          <p:nvPr/>
        </p:nvSpPr>
        <p:spPr>
          <a:xfrm rot="10800000">
            <a:off x="3450618" y="2328887"/>
            <a:ext cx="2526618" cy="3733245"/>
          </a:xfrm>
          <a:prstGeom prst="rect">
            <a:avLst/>
          </a:prstGeom>
          <a:noFill/>
          <a:ln w="19050">
            <a:solidFill>
              <a:schemeClr val="accent4"/>
            </a:solidFill>
          </a:ln>
          <a:effectLst>
            <a:glow>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36311142-B2BF-2833-2EE3-75A5E7800A8D}"/>
              </a:ext>
            </a:extLst>
          </p:cNvPr>
          <p:cNvSpPr/>
          <p:nvPr/>
        </p:nvSpPr>
        <p:spPr>
          <a:xfrm>
            <a:off x="4184804" y="1677050"/>
            <a:ext cx="1060908" cy="1106424"/>
          </a:xfrm>
          <a:prstGeom prst="ellipse">
            <a:avLst/>
          </a:prstGeom>
          <a:solidFill>
            <a:schemeClr val="bg2"/>
          </a:solidFill>
          <a:ln w="28575"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D9F91"/>
              </a:solidFill>
              <a:effectLst/>
              <a:uLnTx/>
              <a:uFillTx/>
              <a:latin typeface="Amazon Ember Heavy"/>
              <a:ea typeface="+mn-ea"/>
              <a:cs typeface="+mn-cs"/>
            </a:endParaRPr>
          </a:p>
        </p:txBody>
      </p:sp>
      <p:sp>
        <p:nvSpPr>
          <p:cNvPr id="8" name="Rectangle 7">
            <a:extLst>
              <a:ext uri="{FF2B5EF4-FFF2-40B4-BE49-F238E27FC236}">
                <a16:creationId xmlns:a16="http://schemas.microsoft.com/office/drawing/2014/main" id="{FC574126-B85C-512C-F6A3-26DA3B579688}"/>
              </a:ext>
            </a:extLst>
          </p:cNvPr>
          <p:cNvSpPr/>
          <p:nvPr/>
        </p:nvSpPr>
        <p:spPr>
          <a:xfrm rot="10800000">
            <a:off x="683508" y="2328887"/>
            <a:ext cx="2526618" cy="3733245"/>
          </a:xfrm>
          <a:prstGeom prst="rect">
            <a:avLst/>
          </a:prstGeom>
          <a:noFill/>
          <a:ln w="19050">
            <a:solidFill>
              <a:srgbClr val="C00000"/>
            </a:solidFill>
          </a:ln>
          <a:effectLst>
            <a:glow>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9" name="Oval 8">
            <a:extLst>
              <a:ext uri="{FF2B5EF4-FFF2-40B4-BE49-F238E27FC236}">
                <a16:creationId xmlns:a16="http://schemas.microsoft.com/office/drawing/2014/main" id="{4A508902-A746-D424-7EC5-B8DC850E5873}"/>
              </a:ext>
            </a:extLst>
          </p:cNvPr>
          <p:cNvSpPr/>
          <p:nvPr/>
        </p:nvSpPr>
        <p:spPr>
          <a:xfrm>
            <a:off x="1417694" y="1677050"/>
            <a:ext cx="1060908" cy="1106424"/>
          </a:xfrm>
          <a:prstGeom prst="ellipse">
            <a:avLst/>
          </a:prstGeom>
          <a:solidFill>
            <a:schemeClr val="bg2"/>
          </a:solidFill>
          <a:ln w="28575" cap="flat" cmpd="sng" algn="ctr">
            <a:solidFill>
              <a:srgbClr val="C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D9F91"/>
              </a:solidFill>
              <a:effectLst/>
              <a:uLnTx/>
              <a:uFillTx/>
              <a:latin typeface="Amazon Ember Heavy"/>
              <a:ea typeface="+mn-ea"/>
              <a:cs typeface="+mn-cs"/>
            </a:endParaRPr>
          </a:p>
        </p:txBody>
      </p:sp>
      <p:sp>
        <p:nvSpPr>
          <p:cNvPr id="10" name="Rectangle 9">
            <a:extLst>
              <a:ext uri="{FF2B5EF4-FFF2-40B4-BE49-F238E27FC236}">
                <a16:creationId xmlns:a16="http://schemas.microsoft.com/office/drawing/2014/main" id="{D0863B0D-3F7A-ADF9-95FE-F3C7C96DA678}"/>
              </a:ext>
            </a:extLst>
          </p:cNvPr>
          <p:cNvSpPr/>
          <p:nvPr/>
        </p:nvSpPr>
        <p:spPr>
          <a:xfrm rot="10800000">
            <a:off x="8990226" y="2339905"/>
            <a:ext cx="2526618" cy="3733245"/>
          </a:xfrm>
          <a:prstGeom prst="rect">
            <a:avLst/>
          </a:prstGeom>
          <a:noFill/>
          <a:ln w="19050">
            <a:solidFill>
              <a:srgbClr val="7030A0"/>
            </a:solidFill>
          </a:ln>
          <a:effectLst>
            <a:glow>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844166C8-B55B-993E-D947-E51BEC6B9F32}"/>
              </a:ext>
            </a:extLst>
          </p:cNvPr>
          <p:cNvSpPr/>
          <p:nvPr/>
        </p:nvSpPr>
        <p:spPr>
          <a:xfrm>
            <a:off x="9724412" y="1688068"/>
            <a:ext cx="1060908" cy="1106424"/>
          </a:xfrm>
          <a:prstGeom prst="ellipse">
            <a:avLst/>
          </a:prstGeom>
          <a:solidFill>
            <a:schemeClr val="bg2"/>
          </a:solidFill>
          <a:ln w="28575"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0D9F91"/>
              </a:solidFill>
              <a:effectLst/>
              <a:uLnTx/>
              <a:uFillTx/>
              <a:latin typeface="Amazon Ember Heavy"/>
              <a:ea typeface="+mn-ea"/>
              <a:cs typeface="+mn-cs"/>
            </a:endParaRPr>
          </a:p>
        </p:txBody>
      </p:sp>
      <p:sp>
        <p:nvSpPr>
          <p:cNvPr id="12" name="Text Placeholder 5">
            <a:extLst>
              <a:ext uri="{FF2B5EF4-FFF2-40B4-BE49-F238E27FC236}">
                <a16:creationId xmlns:a16="http://schemas.microsoft.com/office/drawing/2014/main" id="{DFD13CFB-5B00-2535-86BE-8A9BE6A14783}"/>
              </a:ext>
            </a:extLst>
          </p:cNvPr>
          <p:cNvSpPr txBox="1">
            <a:spLocks/>
          </p:cNvSpPr>
          <p:nvPr/>
        </p:nvSpPr>
        <p:spPr>
          <a:xfrm>
            <a:off x="827183" y="3456937"/>
            <a:ext cx="2218267" cy="1421928"/>
          </a:xfrm>
          <a:prstGeom prst="rect">
            <a:avLst/>
          </a:prstGeom>
        </p:spPr>
        <p:txBody>
          <a:bodyPr anchor="ct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a:buNone/>
            </a:pPr>
            <a:r>
              <a:rPr lang="en-US" sz="2400" b="1" dirty="0"/>
              <a:t>Improve security operations visibility</a:t>
            </a:r>
          </a:p>
        </p:txBody>
      </p:sp>
      <p:sp>
        <p:nvSpPr>
          <p:cNvPr id="13" name="Text Placeholder 6">
            <a:extLst>
              <a:ext uri="{FF2B5EF4-FFF2-40B4-BE49-F238E27FC236}">
                <a16:creationId xmlns:a16="http://schemas.microsoft.com/office/drawing/2014/main" id="{98D32BB9-9891-1EF5-6F8E-0FA47076C3FD}"/>
              </a:ext>
            </a:extLst>
          </p:cNvPr>
          <p:cNvSpPr txBox="1">
            <a:spLocks/>
          </p:cNvSpPr>
          <p:nvPr/>
        </p:nvSpPr>
        <p:spPr>
          <a:xfrm>
            <a:off x="3612806" y="3290738"/>
            <a:ext cx="2221992" cy="1754326"/>
          </a:xfrm>
          <a:prstGeom prst="rect">
            <a:avLst/>
          </a:prstGeom>
        </p:spPr>
        <p:txBody>
          <a:bodyPr anchor="ct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a:buNone/>
            </a:pPr>
            <a:r>
              <a:rPr lang="en-US" sz="2400" b="1" dirty="0"/>
              <a:t>Assist security analysts in investigations and automate remediation</a:t>
            </a:r>
          </a:p>
        </p:txBody>
      </p:sp>
      <p:sp>
        <p:nvSpPr>
          <p:cNvPr id="14" name="Text Placeholder 7">
            <a:extLst>
              <a:ext uri="{FF2B5EF4-FFF2-40B4-BE49-F238E27FC236}">
                <a16:creationId xmlns:a16="http://schemas.microsoft.com/office/drawing/2014/main" id="{21161953-D0AE-AEB7-6EF8-DF3AC354F84D}"/>
              </a:ext>
            </a:extLst>
          </p:cNvPr>
          <p:cNvSpPr txBox="1">
            <a:spLocks/>
          </p:cNvSpPr>
          <p:nvPr/>
        </p:nvSpPr>
        <p:spPr>
          <a:xfrm>
            <a:off x="6366363" y="3623136"/>
            <a:ext cx="2221992" cy="1089529"/>
          </a:xfrm>
          <a:prstGeom prst="rect">
            <a:avLst/>
          </a:prstGeom>
        </p:spPr>
        <p:txBody>
          <a:bodyPr anchor="ct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a:buNone/>
            </a:pPr>
            <a:r>
              <a:rPr lang="en-US" sz="2400" b="1" dirty="0"/>
              <a:t>Identify files containing malware</a:t>
            </a:r>
          </a:p>
        </p:txBody>
      </p:sp>
      <p:sp>
        <p:nvSpPr>
          <p:cNvPr id="15" name="Text Placeholder 8">
            <a:extLst>
              <a:ext uri="{FF2B5EF4-FFF2-40B4-BE49-F238E27FC236}">
                <a16:creationId xmlns:a16="http://schemas.microsoft.com/office/drawing/2014/main" id="{A268354A-A852-CDD2-26F1-9CB29A3A966D}"/>
              </a:ext>
            </a:extLst>
          </p:cNvPr>
          <p:cNvSpPr txBox="1">
            <a:spLocks/>
          </p:cNvSpPr>
          <p:nvPr/>
        </p:nvSpPr>
        <p:spPr>
          <a:xfrm>
            <a:off x="9142017" y="3290738"/>
            <a:ext cx="2221992" cy="1754326"/>
          </a:xfrm>
          <a:prstGeom prst="rect">
            <a:avLst/>
          </a:prstGeom>
        </p:spPr>
        <p:txBody>
          <a:bodyPr anchor="ct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indent="0" algn="ctr">
              <a:buNone/>
            </a:pPr>
            <a:r>
              <a:rPr lang="en-US" sz="2400" b="1" dirty="0"/>
              <a:t>Detect and mitigate threats in your container environment </a:t>
            </a:r>
          </a:p>
        </p:txBody>
      </p:sp>
      <p:grpSp>
        <p:nvGrpSpPr>
          <p:cNvPr id="16" name="Group 15">
            <a:extLst>
              <a:ext uri="{FF2B5EF4-FFF2-40B4-BE49-F238E27FC236}">
                <a16:creationId xmlns:a16="http://schemas.microsoft.com/office/drawing/2014/main" id="{7231A7DF-04BA-C509-9CDD-F2890AAAB52A}"/>
              </a:ext>
            </a:extLst>
          </p:cNvPr>
          <p:cNvGrpSpPr/>
          <p:nvPr/>
        </p:nvGrpSpPr>
        <p:grpSpPr>
          <a:xfrm>
            <a:off x="7191589" y="2005947"/>
            <a:ext cx="630564" cy="448630"/>
            <a:chOff x="8542926" y="2306995"/>
            <a:chExt cx="396811" cy="282321"/>
          </a:xfrm>
          <a:noFill/>
        </p:grpSpPr>
        <p:sp>
          <p:nvSpPr>
            <p:cNvPr id="17" name="Freeform: Shape 48">
              <a:extLst>
                <a:ext uri="{FF2B5EF4-FFF2-40B4-BE49-F238E27FC236}">
                  <a16:creationId xmlns:a16="http://schemas.microsoft.com/office/drawing/2014/main" id="{75B06152-4627-E5B2-5501-19489F1CEB0F}"/>
                </a:ext>
              </a:extLst>
            </p:cNvPr>
            <p:cNvSpPr/>
            <p:nvPr/>
          </p:nvSpPr>
          <p:spPr>
            <a:xfrm>
              <a:off x="8854393" y="2306995"/>
              <a:ext cx="85344" cy="85439"/>
            </a:xfrm>
            <a:custGeom>
              <a:avLst/>
              <a:gdLst>
                <a:gd name="connsiteX0" fmla="*/ -502 w 85344"/>
                <a:gd name="connsiteY0" fmla="*/ 85005 h 85439"/>
                <a:gd name="connsiteX1" fmla="*/ 84842 w 85344"/>
                <a:gd name="connsiteY1" fmla="*/ -434 h 85439"/>
              </a:gdLst>
              <a:ahLst/>
              <a:cxnLst>
                <a:cxn ang="0">
                  <a:pos x="connsiteX0" y="connsiteY0"/>
                </a:cxn>
                <a:cxn ang="0">
                  <a:pos x="connsiteX1" y="connsiteY1"/>
                </a:cxn>
              </a:cxnLst>
              <a:rect l="l" t="t" r="r" b="b"/>
              <a:pathLst>
                <a:path w="85344" h="85439">
                  <a:moveTo>
                    <a:pt x="-502" y="85005"/>
                  </a:moveTo>
                  <a:lnTo>
                    <a:pt x="84842" y="-434"/>
                  </a:lnTo>
                </a:path>
              </a:pathLst>
            </a:custGeom>
            <a:grpFill/>
            <a:ln w="38100" cap="flat">
              <a:solidFill>
                <a:schemeClr val="accent1"/>
              </a:solidFill>
              <a:prstDash val="solid"/>
              <a:round/>
            </a:ln>
          </p:spPr>
          <p:txBody>
            <a:bodyPr rtlCol="0" anchor="ctr"/>
            <a:lstStyle/>
            <a:p>
              <a:endParaRPr lang="en-US" dirty="0"/>
            </a:p>
          </p:txBody>
        </p:sp>
        <p:sp>
          <p:nvSpPr>
            <p:cNvPr id="18" name="Freeform: Shape 49">
              <a:extLst>
                <a:ext uri="{FF2B5EF4-FFF2-40B4-BE49-F238E27FC236}">
                  <a16:creationId xmlns:a16="http://schemas.microsoft.com/office/drawing/2014/main" id="{EA92F5EF-77D5-7CA9-0C79-16FF88DB3673}"/>
                </a:ext>
              </a:extLst>
            </p:cNvPr>
            <p:cNvSpPr/>
            <p:nvPr/>
          </p:nvSpPr>
          <p:spPr>
            <a:xfrm>
              <a:off x="8542926" y="2411485"/>
              <a:ext cx="292417" cy="177831"/>
            </a:xfrm>
            <a:custGeom>
              <a:avLst/>
              <a:gdLst>
                <a:gd name="connsiteX0" fmla="*/ -502 w 292417"/>
                <a:gd name="connsiteY0" fmla="*/ 62717 h 177831"/>
                <a:gd name="connsiteX1" fmla="*/ 114083 w 292417"/>
                <a:gd name="connsiteY1" fmla="*/ 177398 h 177831"/>
                <a:gd name="connsiteX2" fmla="*/ 291915 w 292417"/>
                <a:gd name="connsiteY2" fmla="*/ -434 h 177831"/>
              </a:gdLst>
              <a:ahLst/>
              <a:cxnLst>
                <a:cxn ang="0">
                  <a:pos x="connsiteX0" y="connsiteY0"/>
                </a:cxn>
                <a:cxn ang="0">
                  <a:pos x="connsiteX1" y="connsiteY1"/>
                </a:cxn>
                <a:cxn ang="0">
                  <a:pos x="connsiteX2" y="connsiteY2"/>
                </a:cxn>
              </a:cxnLst>
              <a:rect l="l" t="t" r="r" b="b"/>
              <a:pathLst>
                <a:path w="292417" h="177831">
                  <a:moveTo>
                    <a:pt x="-502" y="62717"/>
                  </a:moveTo>
                  <a:lnTo>
                    <a:pt x="114083" y="177398"/>
                  </a:lnTo>
                  <a:lnTo>
                    <a:pt x="291915" y="-434"/>
                  </a:lnTo>
                </a:path>
              </a:pathLst>
            </a:custGeom>
            <a:grpFill/>
            <a:ln w="38100" cap="flat">
              <a:solidFill>
                <a:schemeClr val="accent1"/>
              </a:solidFill>
              <a:prstDash val="solid"/>
              <a:round/>
            </a:ln>
          </p:spPr>
          <p:txBody>
            <a:bodyPr rtlCol="0" anchor="ctr"/>
            <a:lstStyle/>
            <a:p>
              <a:endParaRPr lang="en-US" dirty="0"/>
            </a:p>
          </p:txBody>
        </p:sp>
      </p:grpSp>
      <p:grpSp>
        <p:nvGrpSpPr>
          <p:cNvPr id="19" name="Group 18">
            <a:extLst>
              <a:ext uri="{FF2B5EF4-FFF2-40B4-BE49-F238E27FC236}">
                <a16:creationId xmlns:a16="http://schemas.microsoft.com/office/drawing/2014/main" id="{5AD8340E-6171-0B4A-4DB7-43E8063827A9}"/>
              </a:ext>
            </a:extLst>
          </p:cNvPr>
          <p:cNvGrpSpPr/>
          <p:nvPr/>
        </p:nvGrpSpPr>
        <p:grpSpPr>
          <a:xfrm>
            <a:off x="9937731" y="2016965"/>
            <a:ext cx="630564" cy="448630"/>
            <a:chOff x="8542926" y="2306995"/>
            <a:chExt cx="396811" cy="282321"/>
          </a:xfrm>
          <a:noFill/>
        </p:grpSpPr>
        <p:sp>
          <p:nvSpPr>
            <p:cNvPr id="20" name="Freeform: Shape 48">
              <a:extLst>
                <a:ext uri="{FF2B5EF4-FFF2-40B4-BE49-F238E27FC236}">
                  <a16:creationId xmlns:a16="http://schemas.microsoft.com/office/drawing/2014/main" id="{13B7B418-4593-26C1-3DDE-F24D30C003D4}"/>
                </a:ext>
              </a:extLst>
            </p:cNvPr>
            <p:cNvSpPr/>
            <p:nvPr/>
          </p:nvSpPr>
          <p:spPr>
            <a:xfrm>
              <a:off x="8854393" y="2306995"/>
              <a:ext cx="85344" cy="85439"/>
            </a:xfrm>
            <a:custGeom>
              <a:avLst/>
              <a:gdLst>
                <a:gd name="connsiteX0" fmla="*/ -502 w 85344"/>
                <a:gd name="connsiteY0" fmla="*/ 85005 h 85439"/>
                <a:gd name="connsiteX1" fmla="*/ 84842 w 85344"/>
                <a:gd name="connsiteY1" fmla="*/ -434 h 85439"/>
              </a:gdLst>
              <a:ahLst/>
              <a:cxnLst>
                <a:cxn ang="0">
                  <a:pos x="connsiteX0" y="connsiteY0"/>
                </a:cxn>
                <a:cxn ang="0">
                  <a:pos x="connsiteX1" y="connsiteY1"/>
                </a:cxn>
              </a:cxnLst>
              <a:rect l="l" t="t" r="r" b="b"/>
              <a:pathLst>
                <a:path w="85344" h="85439">
                  <a:moveTo>
                    <a:pt x="-502" y="85005"/>
                  </a:moveTo>
                  <a:lnTo>
                    <a:pt x="84842" y="-434"/>
                  </a:lnTo>
                </a:path>
              </a:pathLst>
            </a:custGeom>
            <a:grpFill/>
            <a:ln w="38100" cap="flat">
              <a:solidFill>
                <a:srgbClr val="7030A0"/>
              </a:solidFill>
              <a:prstDash val="solid"/>
              <a:round/>
            </a:ln>
          </p:spPr>
          <p:txBody>
            <a:bodyPr rtlCol="0" anchor="ctr"/>
            <a:lstStyle/>
            <a:p>
              <a:endParaRPr lang="en-US" dirty="0"/>
            </a:p>
          </p:txBody>
        </p:sp>
        <p:sp>
          <p:nvSpPr>
            <p:cNvPr id="21" name="Freeform: Shape 49">
              <a:extLst>
                <a:ext uri="{FF2B5EF4-FFF2-40B4-BE49-F238E27FC236}">
                  <a16:creationId xmlns:a16="http://schemas.microsoft.com/office/drawing/2014/main" id="{C2329BA8-59B6-D7BA-7426-AF8A5222D947}"/>
                </a:ext>
              </a:extLst>
            </p:cNvPr>
            <p:cNvSpPr/>
            <p:nvPr/>
          </p:nvSpPr>
          <p:spPr>
            <a:xfrm>
              <a:off x="8542926" y="2411485"/>
              <a:ext cx="292417" cy="177831"/>
            </a:xfrm>
            <a:custGeom>
              <a:avLst/>
              <a:gdLst>
                <a:gd name="connsiteX0" fmla="*/ -502 w 292417"/>
                <a:gd name="connsiteY0" fmla="*/ 62717 h 177831"/>
                <a:gd name="connsiteX1" fmla="*/ 114083 w 292417"/>
                <a:gd name="connsiteY1" fmla="*/ 177398 h 177831"/>
                <a:gd name="connsiteX2" fmla="*/ 291915 w 292417"/>
                <a:gd name="connsiteY2" fmla="*/ -434 h 177831"/>
              </a:gdLst>
              <a:ahLst/>
              <a:cxnLst>
                <a:cxn ang="0">
                  <a:pos x="connsiteX0" y="connsiteY0"/>
                </a:cxn>
                <a:cxn ang="0">
                  <a:pos x="connsiteX1" y="connsiteY1"/>
                </a:cxn>
                <a:cxn ang="0">
                  <a:pos x="connsiteX2" y="connsiteY2"/>
                </a:cxn>
              </a:cxnLst>
              <a:rect l="l" t="t" r="r" b="b"/>
              <a:pathLst>
                <a:path w="292417" h="177831">
                  <a:moveTo>
                    <a:pt x="-502" y="62717"/>
                  </a:moveTo>
                  <a:lnTo>
                    <a:pt x="114083" y="177398"/>
                  </a:lnTo>
                  <a:lnTo>
                    <a:pt x="291915" y="-434"/>
                  </a:lnTo>
                </a:path>
              </a:pathLst>
            </a:custGeom>
            <a:grpFill/>
            <a:ln w="38100" cap="flat">
              <a:solidFill>
                <a:srgbClr val="7030A0"/>
              </a:solidFill>
              <a:prstDash val="solid"/>
              <a:round/>
            </a:ln>
          </p:spPr>
          <p:txBody>
            <a:bodyPr rtlCol="0" anchor="ctr"/>
            <a:lstStyle/>
            <a:p>
              <a:endParaRPr lang="en-US" dirty="0"/>
            </a:p>
          </p:txBody>
        </p:sp>
      </p:grpSp>
      <p:grpSp>
        <p:nvGrpSpPr>
          <p:cNvPr id="22" name="Group 21">
            <a:extLst>
              <a:ext uri="{FF2B5EF4-FFF2-40B4-BE49-F238E27FC236}">
                <a16:creationId xmlns:a16="http://schemas.microsoft.com/office/drawing/2014/main" id="{83D9FE1C-5CD6-0070-8879-945296A67D03}"/>
              </a:ext>
            </a:extLst>
          </p:cNvPr>
          <p:cNvGrpSpPr/>
          <p:nvPr/>
        </p:nvGrpSpPr>
        <p:grpSpPr>
          <a:xfrm>
            <a:off x="4401959" y="2016965"/>
            <a:ext cx="630564" cy="448630"/>
            <a:chOff x="8542926" y="2306995"/>
            <a:chExt cx="396811" cy="282321"/>
          </a:xfrm>
          <a:noFill/>
        </p:grpSpPr>
        <p:sp>
          <p:nvSpPr>
            <p:cNvPr id="23" name="Freeform: Shape 48">
              <a:extLst>
                <a:ext uri="{FF2B5EF4-FFF2-40B4-BE49-F238E27FC236}">
                  <a16:creationId xmlns:a16="http://schemas.microsoft.com/office/drawing/2014/main" id="{4F445508-412F-27E2-08DA-E3CA72455115}"/>
                </a:ext>
              </a:extLst>
            </p:cNvPr>
            <p:cNvSpPr/>
            <p:nvPr/>
          </p:nvSpPr>
          <p:spPr>
            <a:xfrm>
              <a:off x="8854393" y="2306995"/>
              <a:ext cx="85344" cy="85439"/>
            </a:xfrm>
            <a:custGeom>
              <a:avLst/>
              <a:gdLst>
                <a:gd name="connsiteX0" fmla="*/ -502 w 85344"/>
                <a:gd name="connsiteY0" fmla="*/ 85005 h 85439"/>
                <a:gd name="connsiteX1" fmla="*/ 84842 w 85344"/>
                <a:gd name="connsiteY1" fmla="*/ -434 h 85439"/>
              </a:gdLst>
              <a:ahLst/>
              <a:cxnLst>
                <a:cxn ang="0">
                  <a:pos x="connsiteX0" y="connsiteY0"/>
                </a:cxn>
                <a:cxn ang="0">
                  <a:pos x="connsiteX1" y="connsiteY1"/>
                </a:cxn>
              </a:cxnLst>
              <a:rect l="l" t="t" r="r" b="b"/>
              <a:pathLst>
                <a:path w="85344" h="85439">
                  <a:moveTo>
                    <a:pt x="-502" y="85005"/>
                  </a:moveTo>
                  <a:lnTo>
                    <a:pt x="84842" y="-434"/>
                  </a:lnTo>
                </a:path>
              </a:pathLst>
            </a:custGeom>
            <a:grpFill/>
            <a:ln w="38100" cap="flat">
              <a:solidFill>
                <a:schemeClr val="accent4"/>
              </a:solidFill>
              <a:prstDash val="solid"/>
              <a:round/>
            </a:ln>
          </p:spPr>
          <p:txBody>
            <a:bodyPr rtlCol="0" anchor="ctr"/>
            <a:lstStyle/>
            <a:p>
              <a:endParaRPr lang="en-US" dirty="0"/>
            </a:p>
          </p:txBody>
        </p:sp>
        <p:sp>
          <p:nvSpPr>
            <p:cNvPr id="24" name="Freeform: Shape 49">
              <a:extLst>
                <a:ext uri="{FF2B5EF4-FFF2-40B4-BE49-F238E27FC236}">
                  <a16:creationId xmlns:a16="http://schemas.microsoft.com/office/drawing/2014/main" id="{91EBF653-E3DC-F97F-C453-504CA81A42B3}"/>
                </a:ext>
              </a:extLst>
            </p:cNvPr>
            <p:cNvSpPr/>
            <p:nvPr/>
          </p:nvSpPr>
          <p:spPr>
            <a:xfrm>
              <a:off x="8542926" y="2411485"/>
              <a:ext cx="292417" cy="177831"/>
            </a:xfrm>
            <a:custGeom>
              <a:avLst/>
              <a:gdLst>
                <a:gd name="connsiteX0" fmla="*/ -502 w 292417"/>
                <a:gd name="connsiteY0" fmla="*/ 62717 h 177831"/>
                <a:gd name="connsiteX1" fmla="*/ 114083 w 292417"/>
                <a:gd name="connsiteY1" fmla="*/ 177398 h 177831"/>
                <a:gd name="connsiteX2" fmla="*/ 291915 w 292417"/>
                <a:gd name="connsiteY2" fmla="*/ -434 h 177831"/>
              </a:gdLst>
              <a:ahLst/>
              <a:cxnLst>
                <a:cxn ang="0">
                  <a:pos x="connsiteX0" y="connsiteY0"/>
                </a:cxn>
                <a:cxn ang="0">
                  <a:pos x="connsiteX1" y="connsiteY1"/>
                </a:cxn>
                <a:cxn ang="0">
                  <a:pos x="connsiteX2" y="connsiteY2"/>
                </a:cxn>
              </a:cxnLst>
              <a:rect l="l" t="t" r="r" b="b"/>
              <a:pathLst>
                <a:path w="292417" h="177831">
                  <a:moveTo>
                    <a:pt x="-502" y="62717"/>
                  </a:moveTo>
                  <a:lnTo>
                    <a:pt x="114083" y="177398"/>
                  </a:lnTo>
                  <a:lnTo>
                    <a:pt x="291915" y="-434"/>
                  </a:lnTo>
                </a:path>
              </a:pathLst>
            </a:custGeom>
            <a:grpFill/>
            <a:ln w="38100" cap="flat">
              <a:solidFill>
                <a:schemeClr val="accent4"/>
              </a:solidFill>
              <a:prstDash val="solid"/>
              <a:round/>
            </a:ln>
          </p:spPr>
          <p:txBody>
            <a:bodyPr rtlCol="0" anchor="ctr"/>
            <a:lstStyle/>
            <a:p>
              <a:endParaRPr lang="en-US" dirty="0"/>
            </a:p>
          </p:txBody>
        </p:sp>
      </p:grpSp>
      <p:grpSp>
        <p:nvGrpSpPr>
          <p:cNvPr id="25" name="Group 24">
            <a:extLst>
              <a:ext uri="{FF2B5EF4-FFF2-40B4-BE49-F238E27FC236}">
                <a16:creationId xmlns:a16="http://schemas.microsoft.com/office/drawing/2014/main" id="{52EF22C1-4222-8057-6C12-8269F7C7AF22}"/>
              </a:ext>
            </a:extLst>
          </p:cNvPr>
          <p:cNvGrpSpPr/>
          <p:nvPr/>
        </p:nvGrpSpPr>
        <p:grpSpPr>
          <a:xfrm>
            <a:off x="1623705" y="2016965"/>
            <a:ext cx="630564" cy="448630"/>
            <a:chOff x="8542926" y="2306995"/>
            <a:chExt cx="396811" cy="282321"/>
          </a:xfrm>
          <a:noFill/>
        </p:grpSpPr>
        <p:sp>
          <p:nvSpPr>
            <p:cNvPr id="26" name="Freeform: Shape 48">
              <a:extLst>
                <a:ext uri="{FF2B5EF4-FFF2-40B4-BE49-F238E27FC236}">
                  <a16:creationId xmlns:a16="http://schemas.microsoft.com/office/drawing/2014/main" id="{DDC5C0D1-08B2-8B29-7337-B4A623AC912D}"/>
                </a:ext>
              </a:extLst>
            </p:cNvPr>
            <p:cNvSpPr/>
            <p:nvPr/>
          </p:nvSpPr>
          <p:spPr>
            <a:xfrm>
              <a:off x="8854393" y="2306995"/>
              <a:ext cx="85344" cy="85439"/>
            </a:xfrm>
            <a:custGeom>
              <a:avLst/>
              <a:gdLst>
                <a:gd name="connsiteX0" fmla="*/ -502 w 85344"/>
                <a:gd name="connsiteY0" fmla="*/ 85005 h 85439"/>
                <a:gd name="connsiteX1" fmla="*/ 84842 w 85344"/>
                <a:gd name="connsiteY1" fmla="*/ -434 h 85439"/>
              </a:gdLst>
              <a:ahLst/>
              <a:cxnLst>
                <a:cxn ang="0">
                  <a:pos x="connsiteX0" y="connsiteY0"/>
                </a:cxn>
                <a:cxn ang="0">
                  <a:pos x="connsiteX1" y="connsiteY1"/>
                </a:cxn>
              </a:cxnLst>
              <a:rect l="l" t="t" r="r" b="b"/>
              <a:pathLst>
                <a:path w="85344" h="85439">
                  <a:moveTo>
                    <a:pt x="-502" y="85005"/>
                  </a:moveTo>
                  <a:lnTo>
                    <a:pt x="84842" y="-434"/>
                  </a:lnTo>
                </a:path>
              </a:pathLst>
            </a:custGeom>
            <a:grpFill/>
            <a:ln w="38100" cap="flat">
              <a:solidFill>
                <a:srgbClr val="C00000"/>
              </a:solidFill>
              <a:prstDash val="solid"/>
              <a:round/>
            </a:ln>
          </p:spPr>
          <p:txBody>
            <a:bodyPr rtlCol="0" anchor="ctr"/>
            <a:lstStyle/>
            <a:p>
              <a:endParaRPr lang="en-US" dirty="0"/>
            </a:p>
          </p:txBody>
        </p:sp>
        <p:sp>
          <p:nvSpPr>
            <p:cNvPr id="27" name="Freeform: Shape 49">
              <a:extLst>
                <a:ext uri="{FF2B5EF4-FFF2-40B4-BE49-F238E27FC236}">
                  <a16:creationId xmlns:a16="http://schemas.microsoft.com/office/drawing/2014/main" id="{8ADC1B19-F170-8D93-2C59-7B0B23D127AF}"/>
                </a:ext>
              </a:extLst>
            </p:cNvPr>
            <p:cNvSpPr/>
            <p:nvPr/>
          </p:nvSpPr>
          <p:spPr>
            <a:xfrm>
              <a:off x="8542926" y="2411485"/>
              <a:ext cx="292417" cy="177831"/>
            </a:xfrm>
            <a:custGeom>
              <a:avLst/>
              <a:gdLst>
                <a:gd name="connsiteX0" fmla="*/ -502 w 292417"/>
                <a:gd name="connsiteY0" fmla="*/ 62717 h 177831"/>
                <a:gd name="connsiteX1" fmla="*/ 114083 w 292417"/>
                <a:gd name="connsiteY1" fmla="*/ 177398 h 177831"/>
                <a:gd name="connsiteX2" fmla="*/ 291915 w 292417"/>
                <a:gd name="connsiteY2" fmla="*/ -434 h 177831"/>
              </a:gdLst>
              <a:ahLst/>
              <a:cxnLst>
                <a:cxn ang="0">
                  <a:pos x="connsiteX0" y="connsiteY0"/>
                </a:cxn>
                <a:cxn ang="0">
                  <a:pos x="connsiteX1" y="connsiteY1"/>
                </a:cxn>
                <a:cxn ang="0">
                  <a:pos x="connsiteX2" y="connsiteY2"/>
                </a:cxn>
              </a:cxnLst>
              <a:rect l="l" t="t" r="r" b="b"/>
              <a:pathLst>
                <a:path w="292417" h="177831">
                  <a:moveTo>
                    <a:pt x="-502" y="62717"/>
                  </a:moveTo>
                  <a:lnTo>
                    <a:pt x="114083" y="177398"/>
                  </a:lnTo>
                  <a:lnTo>
                    <a:pt x="291915" y="-434"/>
                  </a:lnTo>
                </a:path>
              </a:pathLst>
            </a:custGeom>
            <a:grpFill/>
            <a:ln w="38100" cap="flat">
              <a:solidFill>
                <a:srgbClr val="C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17016895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750D443-11AB-775C-1A23-72D2BE788285}"/>
              </a:ext>
            </a:extLst>
          </p:cNvPr>
          <p:cNvSpPr>
            <a:spLocks noGrp="1"/>
          </p:cNvSpPr>
          <p:nvPr>
            <p:ph type="body" sz="quarter" idx="10"/>
          </p:nvPr>
        </p:nvSpPr>
        <p:spPr/>
        <p:txBody>
          <a:bodyPr/>
          <a:lstStyle/>
          <a:p>
            <a:r>
              <a:rPr lang="en-US" dirty="0"/>
              <a:t>Save time and effort with finding groups</a:t>
            </a:r>
          </a:p>
        </p:txBody>
      </p:sp>
      <p:sp>
        <p:nvSpPr>
          <p:cNvPr id="2" name="Title 1">
            <a:extLst>
              <a:ext uri="{FF2B5EF4-FFF2-40B4-BE49-F238E27FC236}">
                <a16:creationId xmlns:a16="http://schemas.microsoft.com/office/drawing/2014/main" id="{7F15AAFE-72A8-CEDA-B00E-048A0FBB888E}"/>
              </a:ext>
            </a:extLst>
          </p:cNvPr>
          <p:cNvSpPr>
            <a:spLocks noGrp="1"/>
          </p:cNvSpPr>
          <p:nvPr>
            <p:ph type="title"/>
          </p:nvPr>
        </p:nvSpPr>
        <p:spPr/>
        <p:txBody>
          <a:bodyPr/>
          <a:lstStyle/>
          <a:p>
            <a:r>
              <a:rPr lang="en-US" dirty="0"/>
              <a:t>Summarize Security Relationships</a:t>
            </a:r>
          </a:p>
        </p:txBody>
      </p:sp>
      <p:sp>
        <p:nvSpPr>
          <p:cNvPr id="3" name="Content Placeholder 3">
            <a:extLst>
              <a:ext uri="{FF2B5EF4-FFF2-40B4-BE49-F238E27FC236}">
                <a16:creationId xmlns:a16="http://schemas.microsoft.com/office/drawing/2014/main" id="{8581095A-E542-F457-3EF0-77D513A4C986}"/>
              </a:ext>
            </a:extLst>
          </p:cNvPr>
          <p:cNvSpPr txBox="1">
            <a:spLocks/>
          </p:cNvSpPr>
          <p:nvPr/>
        </p:nvSpPr>
        <p:spPr>
          <a:xfrm>
            <a:off x="304800" y="1661416"/>
            <a:ext cx="4754088" cy="4013925"/>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a:lstStyle>
          <a:p>
            <a:pPr marL="0" lvl="1" indent="0">
              <a:lnSpc>
                <a:spcPct val="100000"/>
              </a:lnSpc>
              <a:spcAft>
                <a:spcPts val="2400"/>
              </a:spcAft>
              <a:buClr>
                <a:schemeClr val="accent2"/>
              </a:buClr>
              <a:buNone/>
            </a:pPr>
            <a:r>
              <a:rPr lang="en-US" b="1" dirty="0">
                <a:solidFill>
                  <a:schemeClr val="accent2"/>
                </a:solidFill>
              </a:rPr>
              <a:t>Visualize</a:t>
            </a:r>
            <a:r>
              <a:rPr lang="en-US" dirty="0"/>
              <a:t> findings and affected entities with an interactive menu that allows better representation of events</a:t>
            </a:r>
          </a:p>
          <a:p>
            <a:pPr marL="0" lvl="1" indent="0">
              <a:lnSpc>
                <a:spcPct val="100000"/>
              </a:lnSpc>
              <a:spcAft>
                <a:spcPts val="2400"/>
              </a:spcAft>
              <a:buClr>
                <a:schemeClr val="accent2"/>
              </a:buClr>
              <a:buNone/>
            </a:pPr>
            <a:r>
              <a:rPr lang="en-US" b="1" dirty="0">
                <a:solidFill>
                  <a:schemeClr val="accent2"/>
                </a:solidFill>
              </a:rPr>
              <a:t>Investigate</a:t>
            </a:r>
            <a:r>
              <a:rPr lang="en-US" dirty="0"/>
              <a:t> all details, context, and historical activities in one place to determine the root cause</a:t>
            </a:r>
          </a:p>
        </p:txBody>
      </p:sp>
      <p:pic>
        <p:nvPicPr>
          <p:cNvPr id="4" name="Picture 3">
            <a:extLst>
              <a:ext uri="{FF2B5EF4-FFF2-40B4-BE49-F238E27FC236}">
                <a16:creationId xmlns:a16="http://schemas.microsoft.com/office/drawing/2014/main" id="{8C87E9AA-505F-563C-F308-4375DD673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471" y="1661416"/>
            <a:ext cx="6769729" cy="4378992"/>
          </a:xfrm>
          <a:prstGeom prst="rect">
            <a:avLst/>
          </a:prstGeom>
        </p:spPr>
      </p:pic>
    </p:spTree>
    <p:extLst>
      <p:ext uri="{BB962C8B-B14F-4D97-AF65-F5344CB8AC3E}">
        <p14:creationId xmlns:p14="http://schemas.microsoft.com/office/powerpoint/2010/main" val="37016200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AAFE-72A8-CEDA-B00E-048A0FBB888E}"/>
              </a:ext>
            </a:extLst>
          </p:cNvPr>
          <p:cNvSpPr>
            <a:spLocks noGrp="1"/>
          </p:cNvSpPr>
          <p:nvPr>
            <p:ph type="title"/>
          </p:nvPr>
        </p:nvSpPr>
        <p:spPr/>
        <p:txBody>
          <a:bodyPr/>
          <a:lstStyle/>
          <a:p>
            <a:r>
              <a:rPr lang="en-US" dirty="0"/>
              <a:t>Investigate and Respond</a:t>
            </a:r>
          </a:p>
        </p:txBody>
      </p:sp>
      <p:sp>
        <p:nvSpPr>
          <p:cNvPr id="5" name="Text Placeholder 4">
            <a:extLst>
              <a:ext uri="{FF2B5EF4-FFF2-40B4-BE49-F238E27FC236}">
                <a16:creationId xmlns:a16="http://schemas.microsoft.com/office/drawing/2014/main" id="{7DF52EAC-0A83-1E76-98FA-AF11B5100BED}"/>
              </a:ext>
            </a:extLst>
          </p:cNvPr>
          <p:cNvSpPr>
            <a:spLocks noGrp="1"/>
          </p:cNvSpPr>
          <p:nvPr>
            <p:ph type="body" sz="quarter" idx="10"/>
          </p:nvPr>
        </p:nvSpPr>
        <p:spPr/>
        <p:txBody>
          <a:bodyPr/>
          <a:lstStyle/>
          <a:p>
            <a:r>
              <a:rPr lang="en-US" dirty="0"/>
              <a:t>security findings with streamlined visualizations</a:t>
            </a:r>
          </a:p>
        </p:txBody>
      </p:sp>
      <p:sp>
        <p:nvSpPr>
          <p:cNvPr id="3" name="Content Placeholder 3">
            <a:extLst>
              <a:ext uri="{FF2B5EF4-FFF2-40B4-BE49-F238E27FC236}">
                <a16:creationId xmlns:a16="http://schemas.microsoft.com/office/drawing/2014/main" id="{FD4493E8-D822-7D21-3773-CE187199D795}"/>
              </a:ext>
            </a:extLst>
          </p:cNvPr>
          <p:cNvSpPr txBox="1">
            <a:spLocks/>
          </p:cNvSpPr>
          <p:nvPr/>
        </p:nvSpPr>
        <p:spPr>
          <a:xfrm>
            <a:off x="304800" y="1671961"/>
            <a:ext cx="4790208" cy="414555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a:solidFill>
                  <a:schemeClr val="tx1"/>
                </a:solidFill>
                <a:latin typeface="+mn-lt"/>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a:solidFill>
                  <a:schemeClr val="tx1"/>
                </a:solidFill>
                <a:latin typeface="+mn-lt"/>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00000"/>
              </a:lnSpc>
              <a:spcAft>
                <a:spcPts val="2400"/>
              </a:spcAft>
              <a:buClr>
                <a:schemeClr val="accent1"/>
              </a:buClr>
              <a:buNone/>
            </a:pPr>
            <a:r>
              <a:rPr lang="en-US" b="1" dirty="0">
                <a:solidFill>
                  <a:schemeClr val="accent2"/>
                </a:solidFill>
                <a:ea typeface="Amazon Ember" panose="020B0603020204020204" pitchFamily="34" charset="0"/>
                <a:cs typeface="Amazon Ember" panose="020B0603020204020204" pitchFamily="34" charset="0"/>
              </a:rPr>
              <a:t>Helps</a:t>
            </a:r>
            <a:r>
              <a:rPr lang="en-US" dirty="0">
                <a:solidFill>
                  <a:schemeClr val="accent1"/>
                </a:solidFill>
                <a:ea typeface="Amazon Ember" panose="020B0603020204020204" pitchFamily="34" charset="0"/>
                <a:cs typeface="Amazon Ember" panose="020B0603020204020204" pitchFamily="34" charset="0"/>
              </a:rPr>
              <a:t> </a:t>
            </a:r>
            <a:r>
              <a:rPr lang="en-US" dirty="0">
                <a:ea typeface="Amazon Ember" panose="020B0603020204020204" pitchFamily="34" charset="0"/>
                <a:cs typeface="Amazon Ember" panose="020B0603020204020204" pitchFamily="34" charset="0"/>
              </a:rPr>
              <a:t>identify suspicious and anomalous events by baselining normal activity like API calls, inbound / outbound volume, and Kubernetes pods</a:t>
            </a:r>
          </a:p>
          <a:p>
            <a:pPr marL="0" lvl="1" indent="0">
              <a:lnSpc>
                <a:spcPct val="100000"/>
              </a:lnSpc>
              <a:spcAft>
                <a:spcPts val="2400"/>
              </a:spcAft>
              <a:buClr>
                <a:schemeClr val="accent1"/>
              </a:buClr>
              <a:buNone/>
            </a:pPr>
            <a:r>
              <a:rPr lang="en-US" b="1" dirty="0">
                <a:solidFill>
                  <a:schemeClr val="accent2"/>
                </a:solidFill>
                <a:ea typeface="Amazon Ember" panose="020B0603020204020204" pitchFamily="34" charset="0"/>
                <a:cs typeface="Amazon Ember" panose="020B0603020204020204" pitchFamily="34" charset="0"/>
              </a:rPr>
              <a:t>Shows</a:t>
            </a:r>
            <a:r>
              <a:rPr lang="en-US" dirty="0">
                <a:ea typeface="Amazon Ember" panose="020B0603020204020204" pitchFamily="34" charset="0"/>
                <a:cs typeface="Amazon Ember" panose="020B0603020204020204" pitchFamily="34" charset="0"/>
              </a:rPr>
              <a:t> activity coming from newly observed locations, newly observed API calls, normal traffic volume, to help identify unusual activity</a:t>
            </a:r>
          </a:p>
        </p:txBody>
      </p:sp>
      <p:pic>
        <p:nvPicPr>
          <p:cNvPr id="4" name="Picture 3">
            <a:extLst>
              <a:ext uri="{FF2B5EF4-FFF2-40B4-BE49-F238E27FC236}">
                <a16:creationId xmlns:a16="http://schemas.microsoft.com/office/drawing/2014/main" id="{3C6E402B-CBCC-10F9-4045-46C16FC24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4590" y="1714575"/>
            <a:ext cx="6662610" cy="3428849"/>
          </a:xfrm>
          <a:prstGeom prst="rect">
            <a:avLst/>
          </a:prstGeom>
        </p:spPr>
      </p:pic>
    </p:spTree>
    <p:extLst>
      <p:ext uri="{BB962C8B-B14F-4D97-AF65-F5344CB8AC3E}">
        <p14:creationId xmlns:p14="http://schemas.microsoft.com/office/powerpoint/2010/main" val="40517911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BDEC8-0BB5-4F00-AEEA-C2B5FEA0AAD2}"/>
              </a:ext>
            </a:extLst>
          </p:cNvPr>
          <p:cNvSpPr>
            <a:spLocks noGrp="1"/>
          </p:cNvSpPr>
          <p:nvPr>
            <p:ph type="title"/>
          </p:nvPr>
        </p:nvSpPr>
        <p:spPr/>
        <p:txBody>
          <a:bodyPr/>
          <a:lstStyle/>
          <a:p>
            <a:r>
              <a:rPr lang="en-US" dirty="0"/>
              <a:t>Detect threats at each layer of Kubernetes</a:t>
            </a:r>
          </a:p>
        </p:txBody>
      </p:sp>
      <p:sp>
        <p:nvSpPr>
          <p:cNvPr id="2" name="Text Placeholder 1">
            <a:extLst>
              <a:ext uri="{FF2B5EF4-FFF2-40B4-BE49-F238E27FC236}">
                <a16:creationId xmlns:a16="http://schemas.microsoft.com/office/drawing/2014/main" id="{689F658A-3064-3F26-2C3F-4BF248753341}"/>
              </a:ext>
            </a:extLst>
          </p:cNvPr>
          <p:cNvSpPr>
            <a:spLocks noGrp="1"/>
          </p:cNvSpPr>
          <p:nvPr>
            <p:ph type="body" sz="quarter" idx="10"/>
          </p:nvPr>
        </p:nvSpPr>
        <p:spPr>
          <a:xfrm>
            <a:off x="304800" y="1000125"/>
            <a:ext cx="11582400" cy="276999"/>
          </a:xfrm>
        </p:spPr>
        <p:txBody>
          <a:bodyPr/>
          <a:lstStyle/>
          <a:p>
            <a:r>
              <a:rPr lang="en-US" dirty="0"/>
              <a:t>VPC Flow Logs and DNS logs continue to be monitored: defense in depth</a:t>
            </a:r>
          </a:p>
        </p:txBody>
      </p:sp>
      <p:graphicFrame>
        <p:nvGraphicFramePr>
          <p:cNvPr id="6" name="Content Placeholder 10">
            <a:extLst>
              <a:ext uri="{FF2B5EF4-FFF2-40B4-BE49-F238E27FC236}">
                <a16:creationId xmlns:a16="http://schemas.microsoft.com/office/drawing/2014/main" id="{B722CE77-3A04-2998-F8B3-E9505119E731}"/>
              </a:ext>
            </a:extLst>
          </p:cNvPr>
          <p:cNvGraphicFramePr>
            <a:graphicFrameLocks/>
          </p:cNvGraphicFramePr>
          <p:nvPr>
            <p:extLst>
              <p:ext uri="{D42A27DB-BD31-4B8C-83A1-F6EECF244321}">
                <p14:modId xmlns:p14="http://schemas.microsoft.com/office/powerpoint/2010/main" val="2843239295"/>
              </p:ext>
            </p:extLst>
          </p:nvPr>
        </p:nvGraphicFramePr>
        <p:xfrm>
          <a:off x="762000" y="2035629"/>
          <a:ext cx="10972800" cy="4229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6046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7E2225-EA7A-4EF7-90C2-711315AEFFBF}"/>
              </a:ext>
            </a:extLst>
          </p:cNvPr>
          <p:cNvSpPr>
            <a:spLocks noGrp="1"/>
          </p:cNvSpPr>
          <p:nvPr>
            <p:ph type="title"/>
          </p:nvPr>
        </p:nvSpPr>
        <p:spPr/>
        <p:txBody>
          <a:bodyPr/>
          <a:lstStyle/>
          <a:p>
            <a:r>
              <a:rPr lang="en-US" dirty="0"/>
              <a:t>One-click enablement</a:t>
            </a:r>
            <a:br>
              <a:rPr lang="en-US" dirty="0"/>
            </a:br>
            <a:endParaRPr lang="en-US" dirty="0"/>
          </a:p>
        </p:txBody>
      </p:sp>
      <p:pic>
        <p:nvPicPr>
          <p:cNvPr id="3" name="Picture 2">
            <a:extLst>
              <a:ext uri="{FF2B5EF4-FFF2-40B4-BE49-F238E27FC236}">
                <a16:creationId xmlns:a16="http://schemas.microsoft.com/office/drawing/2014/main" id="{67561DD9-2B78-E0BA-D045-20C44E1D7DF3}"/>
              </a:ext>
            </a:extLst>
          </p:cNvPr>
          <p:cNvPicPr>
            <a:picLocks noChangeAspect="1"/>
          </p:cNvPicPr>
          <p:nvPr/>
        </p:nvPicPr>
        <p:blipFill>
          <a:blip r:embed="rId2"/>
          <a:stretch>
            <a:fillRect/>
          </a:stretch>
        </p:blipFill>
        <p:spPr>
          <a:xfrm>
            <a:off x="6042134" y="175327"/>
            <a:ext cx="5658378" cy="2450921"/>
          </a:xfrm>
          <a:prstGeom prst="rect">
            <a:avLst/>
          </a:prstGeom>
          <a:ln>
            <a:noFill/>
          </a:ln>
          <a:effectLst>
            <a:outerShdw blurRad="292100" dist="139700" dir="2700000" algn="tl" rotWithShape="0">
              <a:srgbClr val="333333">
                <a:alpha val="65000"/>
              </a:srgbClr>
            </a:outerShdw>
          </a:effectLst>
        </p:spPr>
        <p:style>
          <a:lnRef idx="1">
            <a:schemeClr val="accent1"/>
          </a:lnRef>
          <a:fillRef idx="2">
            <a:schemeClr val="accent1"/>
          </a:fillRef>
          <a:effectRef idx="1">
            <a:schemeClr val="accent1"/>
          </a:effectRef>
          <a:fontRef idx="minor">
            <a:schemeClr val="dk1"/>
          </a:fontRef>
        </p:style>
      </p:pic>
      <p:pic>
        <p:nvPicPr>
          <p:cNvPr id="6" name="Picture 5">
            <a:extLst>
              <a:ext uri="{FF2B5EF4-FFF2-40B4-BE49-F238E27FC236}">
                <a16:creationId xmlns:a16="http://schemas.microsoft.com/office/drawing/2014/main" id="{1B3D4DF3-30F4-207E-0296-7A8654702F78}"/>
              </a:ext>
            </a:extLst>
          </p:cNvPr>
          <p:cNvPicPr>
            <a:picLocks noChangeAspect="1"/>
          </p:cNvPicPr>
          <p:nvPr/>
        </p:nvPicPr>
        <p:blipFill>
          <a:blip r:embed="rId3"/>
          <a:stretch>
            <a:fillRect/>
          </a:stretch>
        </p:blipFill>
        <p:spPr>
          <a:xfrm>
            <a:off x="6042134" y="2755721"/>
            <a:ext cx="5658378" cy="3926952"/>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0438378E-3049-6A35-DBA1-A3C4B91450AF}"/>
              </a:ext>
            </a:extLst>
          </p:cNvPr>
          <p:cNvSpPr txBox="1"/>
          <p:nvPr/>
        </p:nvSpPr>
        <p:spPr>
          <a:xfrm>
            <a:off x="304800" y="2274838"/>
            <a:ext cx="5076060" cy="2308324"/>
          </a:xfrm>
          <a:prstGeom prst="rect">
            <a:avLst/>
          </a:prstGeom>
          <a:noFill/>
        </p:spPr>
        <p:txBody>
          <a:bodyPr wrap="square" lIns="0" rIns="0" rtlCol="0">
            <a:spAutoFit/>
          </a:bodyPr>
          <a:lstStyle/>
          <a:p>
            <a:r>
              <a:rPr lang="en-US" sz="2400" b="1" dirty="0">
                <a:solidFill>
                  <a:schemeClr val="accent2"/>
                </a:solidFill>
              </a:rPr>
              <a:t>Customize your Kubernetes </a:t>
            </a:r>
            <a:r>
              <a:rPr lang="en-US" sz="2400" dirty="0"/>
              <a:t>protection with simple check boxes for Log and Runtime Monitoring.</a:t>
            </a:r>
          </a:p>
          <a:p>
            <a:endParaRPr lang="en-US" sz="2400" dirty="0"/>
          </a:p>
          <a:p>
            <a:r>
              <a:rPr lang="en-US" sz="2400" b="1" dirty="0">
                <a:solidFill>
                  <a:schemeClr val="accent2"/>
                </a:solidFill>
              </a:rPr>
              <a:t>Monitor</a:t>
            </a:r>
            <a:r>
              <a:rPr lang="en-US" sz="2400" dirty="0"/>
              <a:t> all your clusters coverage status in one single view.</a:t>
            </a:r>
          </a:p>
        </p:txBody>
      </p:sp>
    </p:spTree>
    <p:extLst>
      <p:ext uri="{BB962C8B-B14F-4D97-AF65-F5344CB8AC3E}">
        <p14:creationId xmlns:p14="http://schemas.microsoft.com/office/powerpoint/2010/main" val="14038127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7E2225-EA7A-4EF7-90C2-711315AEFFBF}"/>
              </a:ext>
            </a:extLst>
          </p:cNvPr>
          <p:cNvSpPr>
            <a:spLocks noGrp="1"/>
          </p:cNvSpPr>
          <p:nvPr>
            <p:ph type="title"/>
          </p:nvPr>
        </p:nvSpPr>
        <p:spPr/>
        <p:txBody>
          <a:bodyPr/>
          <a:lstStyle/>
          <a:p>
            <a:r>
              <a:rPr lang="en-US" dirty="0"/>
              <a:t>Simplified organization-wide coverage</a:t>
            </a:r>
            <a:br>
              <a:rPr lang="en-US" dirty="0"/>
            </a:br>
            <a:endParaRPr lang="en-US" dirty="0"/>
          </a:p>
        </p:txBody>
      </p:sp>
      <p:pic>
        <p:nvPicPr>
          <p:cNvPr id="2" name="Picture 1">
            <a:extLst>
              <a:ext uri="{FF2B5EF4-FFF2-40B4-BE49-F238E27FC236}">
                <a16:creationId xmlns:a16="http://schemas.microsoft.com/office/drawing/2014/main" id="{39209E6B-D8B4-4275-7309-323C57481110}"/>
              </a:ext>
            </a:extLst>
          </p:cNvPr>
          <p:cNvPicPr>
            <a:picLocks noChangeAspect="1"/>
          </p:cNvPicPr>
          <p:nvPr/>
        </p:nvPicPr>
        <p:blipFill>
          <a:blip r:embed="rId2"/>
          <a:stretch>
            <a:fillRect/>
          </a:stretch>
        </p:blipFill>
        <p:spPr>
          <a:xfrm>
            <a:off x="5013261" y="1075608"/>
            <a:ext cx="6681772" cy="470678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F8786CF9-4BDC-5669-D505-18C602E60D7B}"/>
              </a:ext>
            </a:extLst>
          </p:cNvPr>
          <p:cNvSpPr txBox="1"/>
          <p:nvPr/>
        </p:nvSpPr>
        <p:spPr>
          <a:xfrm>
            <a:off x="304800" y="1536173"/>
            <a:ext cx="3996742" cy="3785652"/>
          </a:xfrm>
          <a:prstGeom prst="rect">
            <a:avLst/>
          </a:prstGeom>
          <a:noFill/>
        </p:spPr>
        <p:txBody>
          <a:bodyPr wrap="square" lIns="0" rIns="0" rtlCol="0">
            <a:spAutoFit/>
          </a:bodyPr>
          <a:lstStyle/>
          <a:p>
            <a:r>
              <a:rPr lang="en-US" sz="2400" b="1" dirty="0">
                <a:solidFill>
                  <a:schemeClr val="accent2"/>
                </a:solidFill>
              </a:rPr>
              <a:t>Enable </a:t>
            </a:r>
            <a:r>
              <a:rPr lang="en-US" sz="2400" dirty="0"/>
              <a:t>centralized administration with one-click!</a:t>
            </a:r>
          </a:p>
          <a:p>
            <a:endParaRPr lang="en-US" sz="2400" b="1" dirty="0">
              <a:solidFill>
                <a:schemeClr val="accent2"/>
              </a:solidFill>
            </a:endParaRPr>
          </a:p>
          <a:p>
            <a:r>
              <a:rPr lang="en-US" sz="2400" b="1" dirty="0">
                <a:solidFill>
                  <a:schemeClr val="accent2"/>
                </a:solidFill>
              </a:rPr>
              <a:t>Manage </a:t>
            </a:r>
            <a:r>
              <a:rPr lang="en-US" sz="2400" dirty="0"/>
              <a:t>member accounts.</a:t>
            </a:r>
            <a:endParaRPr lang="en-US" sz="2400" b="1" dirty="0">
              <a:solidFill>
                <a:schemeClr val="accent2"/>
              </a:solidFill>
            </a:endParaRPr>
          </a:p>
          <a:p>
            <a:br>
              <a:rPr lang="en-US" sz="2400" b="1" dirty="0">
                <a:solidFill>
                  <a:schemeClr val="accent2"/>
                </a:solidFill>
              </a:rPr>
            </a:br>
            <a:r>
              <a:rPr lang="en-US" sz="2400" b="1" dirty="0">
                <a:solidFill>
                  <a:schemeClr val="accent2"/>
                </a:solidFill>
              </a:rPr>
              <a:t>Apply </a:t>
            </a:r>
            <a:r>
              <a:rPr lang="en-US" sz="2400" dirty="0" err="1"/>
              <a:t>GuardDuty</a:t>
            </a:r>
            <a:r>
              <a:rPr lang="en-US" sz="2400" dirty="0"/>
              <a:t> definitions on every </a:t>
            </a:r>
            <a:r>
              <a:rPr lang="en-US" sz="2400" dirty="0">
                <a:solidFill>
                  <a:schemeClr val="accent4"/>
                </a:solidFill>
              </a:rPr>
              <a:t>Amazon EKS </a:t>
            </a:r>
            <a:r>
              <a:rPr lang="en-US" sz="2400" dirty="0"/>
              <a:t>Cluster from the </a:t>
            </a:r>
            <a:r>
              <a:rPr lang="en-US" sz="2400" b="1" dirty="0"/>
              <a:t>Delegated Administrator </a:t>
            </a:r>
            <a:r>
              <a:rPr lang="en-US" sz="2400" dirty="0"/>
              <a:t>account</a:t>
            </a:r>
          </a:p>
        </p:txBody>
      </p:sp>
    </p:spTree>
    <p:extLst>
      <p:ext uri="{BB962C8B-B14F-4D97-AF65-F5344CB8AC3E}">
        <p14:creationId xmlns:p14="http://schemas.microsoft.com/office/powerpoint/2010/main" val="9424857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Audit Log Monitoring</a:t>
            </a:r>
          </a:p>
        </p:txBody>
      </p:sp>
      <p:grpSp>
        <p:nvGrpSpPr>
          <p:cNvPr id="2" name="Group 1">
            <a:extLst>
              <a:ext uri="{FF2B5EF4-FFF2-40B4-BE49-F238E27FC236}">
                <a16:creationId xmlns:a16="http://schemas.microsoft.com/office/drawing/2014/main" id="{6ECCBDA3-2FF9-C144-0B71-364CE5A5BF1D}"/>
              </a:ext>
            </a:extLst>
          </p:cNvPr>
          <p:cNvGrpSpPr/>
          <p:nvPr/>
        </p:nvGrpSpPr>
        <p:grpSpPr>
          <a:xfrm>
            <a:off x="418312" y="1545533"/>
            <a:ext cx="3576056" cy="2623439"/>
            <a:chOff x="46892" y="783274"/>
            <a:chExt cx="2981268" cy="2345280"/>
          </a:xfrm>
          <a:noFill/>
        </p:grpSpPr>
        <p:sp>
          <p:nvSpPr>
            <p:cNvPr id="3" name="Rectangle 2">
              <a:extLst>
                <a:ext uri="{FF2B5EF4-FFF2-40B4-BE49-F238E27FC236}">
                  <a16:creationId xmlns:a16="http://schemas.microsoft.com/office/drawing/2014/main" id="{1DA4BE3A-46BE-1D21-FE7E-6EF4BBB4F60E}"/>
                </a:ext>
              </a:extLst>
            </p:cNvPr>
            <p:cNvSpPr/>
            <p:nvPr/>
          </p:nvSpPr>
          <p:spPr>
            <a:xfrm>
              <a:off x="46892" y="783274"/>
              <a:ext cx="2981268" cy="2345280"/>
            </a:xfrm>
            <a:prstGeom prst="rect">
              <a:avLst/>
            </a:prstGeom>
            <a:grpFill/>
            <a:ln>
              <a:solidFill>
                <a:srgbClr val="FF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002B47"/>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C11E7587-F3C7-97CA-3A23-6BE5BE9906E8}"/>
                </a:ext>
              </a:extLst>
            </p:cNvPr>
            <p:cNvSpPr txBox="1"/>
            <p:nvPr/>
          </p:nvSpPr>
          <p:spPr>
            <a:xfrm>
              <a:off x="46892" y="783274"/>
              <a:ext cx="2981267" cy="412715"/>
            </a:xfrm>
            <a:prstGeom prst="rect">
              <a:avLst/>
            </a:prstGeom>
            <a:grpFill/>
            <a:ln>
              <a:solidFill>
                <a:srgbClr val="FF8600"/>
              </a:solidFill>
            </a:ln>
          </p:spPr>
          <p:txBody>
            <a:bodyPr wrap="square" rtlCol="0">
              <a:spAutoFit/>
            </a:bodyPr>
            <a:lstStyle/>
            <a:p>
              <a:pPr algn="ctr"/>
              <a:r>
                <a:rPr lang="en-US" sz="2400" b="1" dirty="0">
                  <a:solidFill>
                    <a:srgbClr val="FF9900"/>
                  </a:solidFill>
                  <a:ea typeface="Amazon Ember Light" panose="020B0403020204020204" pitchFamily="34" charset="0"/>
                  <a:cs typeface="Amazon Ember Light" panose="020B0403020204020204" pitchFamily="34" charset="0"/>
                </a:rPr>
                <a:t>Policy</a:t>
              </a:r>
            </a:p>
          </p:txBody>
        </p:sp>
        <p:sp>
          <p:nvSpPr>
            <p:cNvPr id="8" name="TextBox 7">
              <a:extLst>
                <a:ext uri="{FF2B5EF4-FFF2-40B4-BE49-F238E27FC236}">
                  <a16:creationId xmlns:a16="http://schemas.microsoft.com/office/drawing/2014/main" id="{35C8507E-01F0-A8B1-3FDD-6B775013D117}"/>
                </a:ext>
              </a:extLst>
            </p:cNvPr>
            <p:cNvSpPr txBox="1"/>
            <p:nvPr/>
          </p:nvSpPr>
          <p:spPr>
            <a:xfrm>
              <a:off x="148707" y="1398497"/>
              <a:ext cx="2777635" cy="1440147"/>
            </a:xfrm>
            <a:prstGeom prst="rect">
              <a:avLst/>
            </a:prstGeom>
            <a:grpFill/>
          </p:spPr>
          <p:txBody>
            <a:bodyPr wrap="square" rtlCol="0">
              <a:spAutoFit/>
            </a:bodyPr>
            <a:lstStyle/>
            <a:p>
              <a:pPr marL="285744" indent="-285744">
                <a:buFont typeface="Arial" panose="020B0604020202020204" pitchFamily="34" charset="0"/>
                <a:buChar char="•"/>
              </a:pPr>
              <a:r>
                <a:rPr lang="en-US" sz="1667" dirty="0">
                  <a:cs typeface="Calibri Light" panose="020F0302020204030204" pitchFamily="34" charset="0"/>
                </a:rPr>
                <a:t>Exposed dashboard</a:t>
              </a:r>
            </a:p>
            <a:p>
              <a:pPr marL="285744" indent="-285744">
                <a:buFont typeface="Arial" panose="020B0604020202020204" pitchFamily="34" charset="0"/>
                <a:buChar char="•"/>
              </a:pPr>
              <a:r>
                <a:rPr lang="en-US" sz="1667" dirty="0">
                  <a:cs typeface="Calibri Light" panose="020F0302020204030204" pitchFamily="34" charset="0"/>
                </a:rPr>
                <a:t>Admin access to default service account</a:t>
              </a:r>
            </a:p>
            <a:p>
              <a:pPr marL="285744" indent="-285744">
                <a:buFont typeface="Arial" panose="020B0604020202020204" pitchFamily="34" charset="0"/>
                <a:buChar char="•"/>
              </a:pPr>
              <a:r>
                <a:rPr lang="en-US" sz="1667" dirty="0">
                  <a:cs typeface="Calibri Light" panose="020F0302020204030204" pitchFamily="34" charset="0"/>
                </a:rPr>
                <a:t>Anonymous access granted</a:t>
              </a:r>
            </a:p>
            <a:p>
              <a:pPr marL="304792" indent="-296326">
                <a:buFont typeface="Arial" panose="020B0604020202020204" pitchFamily="34" charset="0"/>
                <a:buChar char="•"/>
              </a:pPr>
              <a:endParaRPr lang="en-US" sz="1600" dirty="0">
                <a:ea typeface="Amazon Ember Medium" panose="020B0603020204020204" pitchFamily="34" charset="0"/>
                <a:cs typeface="Amazon Ember Medium" panose="020B0603020204020204" pitchFamily="34" charset="0"/>
              </a:endParaRPr>
            </a:p>
            <a:p>
              <a:endParaRPr lang="en-US" sz="1600" dirty="0">
                <a:ea typeface="Amazon Ember Medium" panose="020B0603020204020204" pitchFamily="34" charset="0"/>
                <a:cs typeface="Amazon Ember Medium" panose="020B0603020204020204" pitchFamily="34" charset="0"/>
              </a:endParaRPr>
            </a:p>
          </p:txBody>
        </p:sp>
      </p:grpSp>
      <p:sp>
        <p:nvSpPr>
          <p:cNvPr id="9" name="Rectangle 8">
            <a:extLst>
              <a:ext uri="{FF2B5EF4-FFF2-40B4-BE49-F238E27FC236}">
                <a16:creationId xmlns:a16="http://schemas.microsoft.com/office/drawing/2014/main" id="{E22CB691-C447-D743-E393-56DB92294FCE}"/>
              </a:ext>
            </a:extLst>
          </p:cNvPr>
          <p:cNvSpPr/>
          <p:nvPr/>
        </p:nvSpPr>
        <p:spPr>
          <a:xfrm>
            <a:off x="4319735" y="1545537"/>
            <a:ext cx="3576055" cy="2623436"/>
          </a:xfrm>
          <a:prstGeom prst="rect">
            <a:avLst/>
          </a:prstGeom>
          <a:noFill/>
          <a:ln>
            <a:solidFill>
              <a:srgbClr val="FF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id="{DF22EC7F-44D2-324C-4A6B-E9A9529DC905}"/>
              </a:ext>
            </a:extLst>
          </p:cNvPr>
          <p:cNvSpPr txBox="1"/>
          <p:nvPr/>
        </p:nvSpPr>
        <p:spPr>
          <a:xfrm>
            <a:off x="4318506" y="2233725"/>
            <a:ext cx="3554988" cy="1877822"/>
          </a:xfrm>
          <a:prstGeom prst="rect">
            <a:avLst/>
          </a:prstGeom>
          <a:noFill/>
        </p:spPr>
        <p:txBody>
          <a:bodyPr wrap="square" rtlCol="0">
            <a:spAutoFit/>
          </a:bodyPr>
          <a:lstStyle/>
          <a:p>
            <a:pPr marL="285744" indent="-285744">
              <a:buFont typeface="Arial" panose="020B0604020202020204" pitchFamily="34" charset="0"/>
              <a:buChar char="•"/>
            </a:pPr>
            <a:r>
              <a:rPr lang="en-US" sz="1667" dirty="0">
                <a:cs typeface="Calibri Light" panose="020F0302020204030204" pitchFamily="34" charset="0"/>
              </a:rPr>
              <a:t>Data discovery, exfiltration, or modification from:</a:t>
            </a:r>
          </a:p>
          <a:p>
            <a:pPr marL="895328" lvl="1" indent="-285744">
              <a:buFont typeface="Arial" panose="020B0604020202020204" pitchFamily="34" charset="0"/>
              <a:buChar char="•"/>
            </a:pPr>
            <a:r>
              <a:rPr lang="en-US" sz="1667" dirty="0">
                <a:cs typeface="Calibri Light" panose="020F0302020204030204" pitchFamily="34" charset="0"/>
              </a:rPr>
              <a:t>Tor</a:t>
            </a:r>
          </a:p>
          <a:p>
            <a:pPr marL="895328" lvl="1" indent="-285744">
              <a:buFont typeface="Arial" panose="020B0604020202020204" pitchFamily="34" charset="0"/>
              <a:buChar char="•"/>
            </a:pPr>
            <a:r>
              <a:rPr lang="en-US" sz="1667" dirty="0">
                <a:cs typeface="Calibri Light" panose="020F0302020204030204" pitchFamily="34" charset="0"/>
              </a:rPr>
              <a:t>Successful anonymous access</a:t>
            </a:r>
          </a:p>
          <a:p>
            <a:pPr marL="895328" lvl="1" indent="-285744">
              <a:buFont typeface="Arial" panose="020B0604020202020204" pitchFamily="34" charset="0"/>
              <a:buChar char="•"/>
            </a:pPr>
            <a:r>
              <a:rPr lang="en-US" sz="1667" dirty="0">
                <a:cs typeface="Calibri Light" panose="020F0302020204030204" pitchFamily="34" charset="0"/>
              </a:rPr>
              <a:t>Malicious IPs</a:t>
            </a:r>
          </a:p>
          <a:p>
            <a:pPr marL="304792" indent="-304792">
              <a:buFont typeface="Arial" charset="0"/>
              <a:buChar char="•"/>
            </a:pPr>
            <a:endParaRPr lang="en-US" sz="1600" dirty="0">
              <a:ea typeface="Amazon Ember Medium" panose="020B0603020204020204" pitchFamily="34" charset="0"/>
              <a:cs typeface="Amazon Ember Medium" panose="020B0603020204020204" pitchFamily="34" charset="0"/>
            </a:endParaRPr>
          </a:p>
        </p:txBody>
      </p:sp>
      <p:sp>
        <p:nvSpPr>
          <p:cNvPr id="11" name="TextBox 10">
            <a:extLst>
              <a:ext uri="{FF2B5EF4-FFF2-40B4-BE49-F238E27FC236}">
                <a16:creationId xmlns:a16="http://schemas.microsoft.com/office/drawing/2014/main" id="{89E8CEA9-4824-3D06-9D21-5077F664C0E0}"/>
              </a:ext>
            </a:extLst>
          </p:cNvPr>
          <p:cNvSpPr txBox="1"/>
          <p:nvPr/>
        </p:nvSpPr>
        <p:spPr>
          <a:xfrm>
            <a:off x="4319733" y="1545534"/>
            <a:ext cx="3576056" cy="461665"/>
          </a:xfrm>
          <a:prstGeom prst="rect">
            <a:avLst/>
          </a:prstGeom>
          <a:noFill/>
          <a:ln>
            <a:solidFill>
              <a:srgbClr val="FF8600"/>
            </a:solidFill>
          </a:ln>
        </p:spPr>
        <p:txBody>
          <a:bodyPr wrap="square" rtlCol="0">
            <a:spAutoFit/>
          </a:bodyPr>
          <a:lstStyle/>
          <a:p>
            <a:pPr algn="ctr"/>
            <a:r>
              <a:rPr lang="en-US" sz="2400" b="1" dirty="0">
                <a:solidFill>
                  <a:srgbClr val="FF9900"/>
                </a:solidFill>
                <a:ea typeface="Amazon Ember Light" panose="020B0403020204020204" pitchFamily="34" charset="0"/>
                <a:cs typeface="Amazon Ember Light" panose="020B0403020204020204" pitchFamily="34" charset="0"/>
              </a:rPr>
              <a:t>Malicious access</a:t>
            </a:r>
          </a:p>
        </p:txBody>
      </p:sp>
      <p:grpSp>
        <p:nvGrpSpPr>
          <p:cNvPr id="12" name="Group 11">
            <a:extLst>
              <a:ext uri="{FF2B5EF4-FFF2-40B4-BE49-F238E27FC236}">
                <a16:creationId xmlns:a16="http://schemas.microsoft.com/office/drawing/2014/main" id="{5F300D0A-BCA5-CDCF-0B63-E08487D4B3B4}"/>
              </a:ext>
            </a:extLst>
          </p:cNvPr>
          <p:cNvGrpSpPr/>
          <p:nvPr/>
        </p:nvGrpSpPr>
        <p:grpSpPr>
          <a:xfrm>
            <a:off x="8197631" y="1545535"/>
            <a:ext cx="3576163" cy="2623438"/>
            <a:chOff x="6104027" y="783274"/>
            <a:chExt cx="2981358" cy="2345280"/>
          </a:xfrm>
          <a:noFill/>
        </p:grpSpPr>
        <p:sp>
          <p:nvSpPr>
            <p:cNvPr id="13" name="Rectangle 12">
              <a:extLst>
                <a:ext uri="{FF2B5EF4-FFF2-40B4-BE49-F238E27FC236}">
                  <a16:creationId xmlns:a16="http://schemas.microsoft.com/office/drawing/2014/main" id="{C6661094-C017-25CE-DA59-496108A3638D}"/>
                </a:ext>
              </a:extLst>
            </p:cNvPr>
            <p:cNvSpPr/>
            <p:nvPr/>
          </p:nvSpPr>
          <p:spPr>
            <a:xfrm>
              <a:off x="6104117" y="783274"/>
              <a:ext cx="2981268" cy="2345280"/>
            </a:xfrm>
            <a:prstGeom prst="rect">
              <a:avLst/>
            </a:prstGeom>
            <a:grpFill/>
            <a:ln>
              <a:solidFill>
                <a:srgbClr val="FF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TextBox 13">
              <a:extLst>
                <a:ext uri="{FF2B5EF4-FFF2-40B4-BE49-F238E27FC236}">
                  <a16:creationId xmlns:a16="http://schemas.microsoft.com/office/drawing/2014/main" id="{1A3247FD-D56B-4DA6-873E-B6EAFD2C602A}"/>
                </a:ext>
              </a:extLst>
            </p:cNvPr>
            <p:cNvSpPr txBox="1"/>
            <p:nvPr/>
          </p:nvSpPr>
          <p:spPr>
            <a:xfrm>
              <a:off x="6104117" y="783274"/>
              <a:ext cx="2981268" cy="412716"/>
            </a:xfrm>
            <a:prstGeom prst="rect">
              <a:avLst/>
            </a:prstGeom>
            <a:grpFill/>
            <a:ln>
              <a:solidFill>
                <a:srgbClr val="FF8600"/>
              </a:solidFill>
            </a:ln>
          </p:spPr>
          <p:txBody>
            <a:bodyPr wrap="square" rtlCol="0">
              <a:spAutoFit/>
            </a:bodyPr>
            <a:lstStyle/>
            <a:p>
              <a:pPr algn="ctr"/>
              <a:r>
                <a:rPr lang="en-US" sz="2400" b="1" dirty="0">
                  <a:solidFill>
                    <a:srgbClr val="FF9900"/>
                  </a:solidFill>
                  <a:ea typeface="Amazon Ember Light" panose="020B0403020204020204" pitchFamily="34" charset="0"/>
                  <a:cs typeface="Amazon Ember Light" panose="020B0403020204020204" pitchFamily="34" charset="0"/>
                </a:rPr>
                <a:t>Suspicious behavior</a:t>
              </a:r>
            </a:p>
          </p:txBody>
        </p:sp>
        <p:sp>
          <p:nvSpPr>
            <p:cNvPr id="15" name="TextBox 14">
              <a:extLst>
                <a:ext uri="{FF2B5EF4-FFF2-40B4-BE49-F238E27FC236}">
                  <a16:creationId xmlns:a16="http://schemas.microsoft.com/office/drawing/2014/main" id="{28D74755-5B4B-A84C-7FE1-B4C94CD52913}"/>
                </a:ext>
              </a:extLst>
            </p:cNvPr>
            <p:cNvSpPr txBox="1"/>
            <p:nvPr/>
          </p:nvSpPr>
          <p:spPr>
            <a:xfrm>
              <a:off x="6104027" y="1398816"/>
              <a:ext cx="2963706" cy="969996"/>
            </a:xfrm>
            <a:prstGeom prst="rect">
              <a:avLst/>
            </a:prstGeom>
            <a:grpFill/>
          </p:spPr>
          <p:txBody>
            <a:bodyPr wrap="square" rtlCol="0">
              <a:spAutoFit/>
            </a:bodyPr>
            <a:lstStyle/>
            <a:p>
              <a:pPr marL="285744" indent="-285744">
                <a:lnSpc>
                  <a:spcPct val="90000"/>
                </a:lnSpc>
                <a:spcBef>
                  <a:spcPct val="0"/>
                </a:spcBef>
                <a:spcAft>
                  <a:spcPct val="15000"/>
                </a:spcAft>
                <a:buFont typeface="Arial" panose="020B0604020202020204" pitchFamily="34" charset="0"/>
                <a:buChar char="•"/>
              </a:pPr>
              <a:r>
                <a:rPr lang="en-US" sz="1667" dirty="0">
                  <a:cs typeface="Calibri Light" panose="020F0302020204030204" pitchFamily="34" charset="0"/>
                </a:rPr>
                <a:t>Execution in Kubernetes system pod</a:t>
              </a:r>
            </a:p>
            <a:p>
              <a:pPr marL="304792" indent="-304792">
                <a:buFont typeface="Arial" charset="0"/>
                <a:buChar char="•"/>
              </a:pPr>
              <a:r>
                <a:rPr lang="en-US" sz="1600" dirty="0">
                  <a:ea typeface="Amazon Ember Medium" panose="020B0603020204020204" pitchFamily="34" charset="0"/>
                  <a:cs typeface="Amazon Ember Medium" panose="020B0603020204020204" pitchFamily="34" charset="0"/>
                </a:rPr>
                <a:t>Container with sensitive mount</a:t>
              </a:r>
            </a:p>
            <a:p>
              <a:pPr marL="304792" indent="-304792">
                <a:buFont typeface="Arial" charset="0"/>
                <a:buChar char="•"/>
              </a:pPr>
              <a:r>
                <a:rPr lang="en-US" sz="1600" dirty="0">
                  <a:ea typeface="Amazon Ember Medium" panose="020B0603020204020204" pitchFamily="34" charset="0"/>
                  <a:cs typeface="Amazon Ember Medium" panose="020B0603020204020204" pitchFamily="34" charset="0"/>
                </a:rPr>
                <a:t>Privilege container</a:t>
              </a:r>
            </a:p>
          </p:txBody>
        </p:sp>
      </p:grpSp>
      <p:sp>
        <p:nvSpPr>
          <p:cNvPr id="16" name="Text Placeholder 2">
            <a:extLst>
              <a:ext uri="{FF2B5EF4-FFF2-40B4-BE49-F238E27FC236}">
                <a16:creationId xmlns:a16="http://schemas.microsoft.com/office/drawing/2014/main" id="{9596AE96-F65C-3D6C-154D-F76BA25CCD23}"/>
              </a:ext>
            </a:extLst>
          </p:cNvPr>
          <p:cNvSpPr txBox="1">
            <a:spLocks/>
          </p:cNvSpPr>
          <p:nvPr/>
        </p:nvSpPr>
        <p:spPr>
          <a:xfrm>
            <a:off x="418312" y="4410171"/>
            <a:ext cx="11175357" cy="802109"/>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380990" indent="-380990">
              <a:buFont typeface="Arial" panose="020B0604020202020204" pitchFamily="34" charset="0"/>
              <a:buChar char="•"/>
            </a:pPr>
            <a:r>
              <a:rPr lang="en-US" sz="2000" dirty="0"/>
              <a:t>GuardDuty immediately begins to analyze Kubernetes data sources from your Amazon EKS clusters and monitors them for malicious and suspicious activity.</a:t>
            </a:r>
          </a:p>
        </p:txBody>
      </p:sp>
      <p:sp>
        <p:nvSpPr>
          <p:cNvPr id="17" name="Rectangle 16">
            <a:extLst>
              <a:ext uri="{FF2B5EF4-FFF2-40B4-BE49-F238E27FC236}">
                <a16:creationId xmlns:a16="http://schemas.microsoft.com/office/drawing/2014/main" id="{1615B3FE-7141-9309-FA68-A04580877D9E}"/>
              </a:ext>
            </a:extLst>
          </p:cNvPr>
          <p:cNvSpPr/>
          <p:nvPr/>
        </p:nvSpPr>
        <p:spPr>
          <a:xfrm>
            <a:off x="5244658" y="5341697"/>
            <a:ext cx="2002471" cy="369332"/>
          </a:xfrm>
          <a:prstGeom prst="rect">
            <a:avLst/>
          </a:prstGeom>
        </p:spPr>
        <p:txBody>
          <a:bodyPr wrap="none">
            <a:spAutoFit/>
          </a:bodyPr>
          <a:lstStyle/>
          <a:p>
            <a:pPr lvl="0"/>
            <a:r>
              <a:rPr lang="en-US" dirty="0">
                <a:solidFill>
                  <a:srgbClr val="FF8600"/>
                </a:solidFill>
              </a:rPr>
              <a:t>Credential Access</a:t>
            </a:r>
          </a:p>
        </p:txBody>
      </p:sp>
      <p:sp>
        <p:nvSpPr>
          <p:cNvPr id="18" name="Rectangle 17">
            <a:extLst>
              <a:ext uri="{FF2B5EF4-FFF2-40B4-BE49-F238E27FC236}">
                <a16:creationId xmlns:a16="http://schemas.microsoft.com/office/drawing/2014/main" id="{7D87AA63-583D-08B2-194B-149A8336F958}"/>
              </a:ext>
            </a:extLst>
          </p:cNvPr>
          <p:cNvSpPr/>
          <p:nvPr/>
        </p:nvSpPr>
        <p:spPr>
          <a:xfrm>
            <a:off x="7428410" y="5341697"/>
            <a:ext cx="1890261" cy="369332"/>
          </a:xfrm>
          <a:prstGeom prst="rect">
            <a:avLst/>
          </a:prstGeom>
        </p:spPr>
        <p:txBody>
          <a:bodyPr wrap="none">
            <a:spAutoFit/>
          </a:bodyPr>
          <a:lstStyle/>
          <a:p>
            <a:pPr lvl="0"/>
            <a:r>
              <a:rPr lang="en-US" dirty="0">
                <a:solidFill>
                  <a:srgbClr val="FF8600"/>
                </a:solidFill>
              </a:rPr>
              <a:t>Defense Evasion</a:t>
            </a:r>
          </a:p>
        </p:txBody>
      </p:sp>
      <p:sp>
        <p:nvSpPr>
          <p:cNvPr id="19" name="Rectangle 18">
            <a:extLst>
              <a:ext uri="{FF2B5EF4-FFF2-40B4-BE49-F238E27FC236}">
                <a16:creationId xmlns:a16="http://schemas.microsoft.com/office/drawing/2014/main" id="{2497E8F9-B92D-2D2D-A669-0A7FAEA7962F}"/>
              </a:ext>
            </a:extLst>
          </p:cNvPr>
          <p:cNvSpPr/>
          <p:nvPr/>
        </p:nvSpPr>
        <p:spPr>
          <a:xfrm>
            <a:off x="9499952" y="5341697"/>
            <a:ext cx="1184940" cy="369332"/>
          </a:xfrm>
          <a:prstGeom prst="rect">
            <a:avLst/>
          </a:prstGeom>
        </p:spPr>
        <p:txBody>
          <a:bodyPr wrap="none">
            <a:spAutoFit/>
          </a:bodyPr>
          <a:lstStyle/>
          <a:p>
            <a:pPr lvl="0"/>
            <a:r>
              <a:rPr lang="en-US" dirty="0">
                <a:solidFill>
                  <a:srgbClr val="FF8600"/>
                </a:solidFill>
              </a:rPr>
              <a:t>Discovery</a:t>
            </a:r>
          </a:p>
        </p:txBody>
      </p:sp>
      <p:sp>
        <p:nvSpPr>
          <p:cNvPr id="20" name="Rectangle 19">
            <a:extLst>
              <a:ext uri="{FF2B5EF4-FFF2-40B4-BE49-F238E27FC236}">
                <a16:creationId xmlns:a16="http://schemas.microsoft.com/office/drawing/2014/main" id="{67F2012D-37A1-684B-5965-9A24E10CC593}"/>
              </a:ext>
            </a:extLst>
          </p:cNvPr>
          <p:cNvSpPr/>
          <p:nvPr/>
        </p:nvSpPr>
        <p:spPr>
          <a:xfrm>
            <a:off x="10866173" y="5341697"/>
            <a:ext cx="907621" cy="369332"/>
          </a:xfrm>
          <a:prstGeom prst="rect">
            <a:avLst/>
          </a:prstGeom>
        </p:spPr>
        <p:txBody>
          <a:bodyPr wrap="none">
            <a:spAutoFit/>
          </a:bodyPr>
          <a:lstStyle/>
          <a:p>
            <a:pPr lvl="0"/>
            <a:r>
              <a:rPr lang="en-US" dirty="0">
                <a:solidFill>
                  <a:srgbClr val="FF8600"/>
                </a:solidFill>
              </a:rPr>
              <a:t>Impact</a:t>
            </a:r>
          </a:p>
        </p:txBody>
      </p:sp>
      <p:sp>
        <p:nvSpPr>
          <p:cNvPr id="21" name="Rectangle 20">
            <a:extLst>
              <a:ext uri="{FF2B5EF4-FFF2-40B4-BE49-F238E27FC236}">
                <a16:creationId xmlns:a16="http://schemas.microsoft.com/office/drawing/2014/main" id="{916180AB-7A93-56F9-6BC8-DF44967824B4}"/>
              </a:ext>
            </a:extLst>
          </p:cNvPr>
          <p:cNvSpPr/>
          <p:nvPr/>
        </p:nvSpPr>
        <p:spPr>
          <a:xfrm>
            <a:off x="9862552" y="5786379"/>
            <a:ext cx="1362874" cy="369332"/>
          </a:xfrm>
          <a:prstGeom prst="rect">
            <a:avLst/>
          </a:prstGeom>
        </p:spPr>
        <p:txBody>
          <a:bodyPr wrap="none">
            <a:spAutoFit/>
          </a:bodyPr>
          <a:lstStyle/>
          <a:p>
            <a:pPr lvl="0"/>
            <a:r>
              <a:rPr lang="en-US" dirty="0">
                <a:solidFill>
                  <a:srgbClr val="FF8600"/>
                </a:solidFill>
              </a:rPr>
              <a:t>Persistence</a:t>
            </a:r>
          </a:p>
        </p:txBody>
      </p:sp>
      <p:sp>
        <p:nvSpPr>
          <p:cNvPr id="22" name="Rectangle 21">
            <a:extLst>
              <a:ext uri="{FF2B5EF4-FFF2-40B4-BE49-F238E27FC236}">
                <a16:creationId xmlns:a16="http://schemas.microsoft.com/office/drawing/2014/main" id="{3B1A5243-5960-1FBA-7E61-924CC9928EB4}"/>
              </a:ext>
            </a:extLst>
          </p:cNvPr>
          <p:cNvSpPr/>
          <p:nvPr/>
        </p:nvSpPr>
        <p:spPr>
          <a:xfrm>
            <a:off x="7490785" y="5764789"/>
            <a:ext cx="805029" cy="369332"/>
          </a:xfrm>
          <a:prstGeom prst="rect">
            <a:avLst/>
          </a:prstGeom>
        </p:spPr>
        <p:txBody>
          <a:bodyPr wrap="none">
            <a:spAutoFit/>
          </a:bodyPr>
          <a:lstStyle/>
          <a:p>
            <a:pPr lvl="0"/>
            <a:r>
              <a:rPr lang="en-US" dirty="0">
                <a:solidFill>
                  <a:srgbClr val="FF8600"/>
                </a:solidFill>
              </a:rPr>
              <a:t>Policy</a:t>
            </a:r>
          </a:p>
        </p:txBody>
      </p:sp>
      <p:sp>
        <p:nvSpPr>
          <p:cNvPr id="23" name="Rectangle 22">
            <a:extLst>
              <a:ext uri="{FF2B5EF4-FFF2-40B4-BE49-F238E27FC236}">
                <a16:creationId xmlns:a16="http://schemas.microsoft.com/office/drawing/2014/main" id="{B6B6A90A-6DE2-63D1-205E-514231116C52}"/>
              </a:ext>
            </a:extLst>
          </p:cNvPr>
          <p:cNvSpPr/>
          <p:nvPr/>
        </p:nvSpPr>
        <p:spPr>
          <a:xfrm>
            <a:off x="8477095" y="5764789"/>
            <a:ext cx="1204176" cy="369332"/>
          </a:xfrm>
          <a:prstGeom prst="rect">
            <a:avLst/>
          </a:prstGeom>
        </p:spPr>
        <p:txBody>
          <a:bodyPr wrap="none">
            <a:spAutoFit/>
          </a:bodyPr>
          <a:lstStyle/>
          <a:p>
            <a:pPr lvl="0"/>
            <a:r>
              <a:rPr lang="en-US" dirty="0">
                <a:solidFill>
                  <a:srgbClr val="FF8600"/>
                </a:solidFill>
              </a:rPr>
              <a:t>Execution</a:t>
            </a:r>
          </a:p>
        </p:txBody>
      </p:sp>
      <p:sp>
        <p:nvSpPr>
          <p:cNvPr id="24" name="Rectangle 23">
            <a:extLst>
              <a:ext uri="{FF2B5EF4-FFF2-40B4-BE49-F238E27FC236}">
                <a16:creationId xmlns:a16="http://schemas.microsoft.com/office/drawing/2014/main" id="{360ED9A7-8F67-C01B-F6C1-5F0000FB53C9}"/>
              </a:ext>
            </a:extLst>
          </p:cNvPr>
          <p:cNvSpPr/>
          <p:nvPr/>
        </p:nvSpPr>
        <p:spPr>
          <a:xfrm>
            <a:off x="5244658" y="5764789"/>
            <a:ext cx="2212465" cy="369332"/>
          </a:xfrm>
          <a:prstGeom prst="rect">
            <a:avLst/>
          </a:prstGeom>
        </p:spPr>
        <p:txBody>
          <a:bodyPr wrap="none">
            <a:spAutoFit/>
          </a:bodyPr>
          <a:lstStyle/>
          <a:p>
            <a:pPr lvl="0"/>
            <a:r>
              <a:rPr lang="en-US" dirty="0">
                <a:solidFill>
                  <a:srgbClr val="FF8600"/>
                </a:solidFill>
              </a:rPr>
              <a:t>Privilege Escalation</a:t>
            </a:r>
          </a:p>
        </p:txBody>
      </p:sp>
      <p:sp>
        <p:nvSpPr>
          <p:cNvPr id="25" name="Rectangle 24">
            <a:extLst>
              <a:ext uri="{FF2B5EF4-FFF2-40B4-BE49-F238E27FC236}">
                <a16:creationId xmlns:a16="http://schemas.microsoft.com/office/drawing/2014/main" id="{50195B31-50F5-453E-72FB-69EB4F17CB2F}"/>
              </a:ext>
            </a:extLst>
          </p:cNvPr>
          <p:cNvSpPr/>
          <p:nvPr/>
        </p:nvSpPr>
        <p:spPr>
          <a:xfrm>
            <a:off x="418206" y="5240173"/>
            <a:ext cx="11355588" cy="1045054"/>
          </a:xfrm>
          <a:prstGeom prst="rect">
            <a:avLst/>
          </a:prstGeom>
          <a:noFill/>
          <a:ln>
            <a:solidFill>
              <a:srgbClr val="FF86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6" name="Rectangle 25">
            <a:extLst>
              <a:ext uri="{FF2B5EF4-FFF2-40B4-BE49-F238E27FC236}">
                <a16:creationId xmlns:a16="http://schemas.microsoft.com/office/drawing/2014/main" id="{9AC1F8DA-38F2-969E-175C-116B9DF3201E}"/>
              </a:ext>
            </a:extLst>
          </p:cNvPr>
          <p:cNvSpPr/>
          <p:nvPr/>
        </p:nvSpPr>
        <p:spPr>
          <a:xfrm>
            <a:off x="521798" y="5432918"/>
            <a:ext cx="4522937" cy="646331"/>
          </a:xfrm>
          <a:prstGeom prst="rect">
            <a:avLst/>
          </a:prstGeom>
        </p:spPr>
        <p:txBody>
          <a:bodyPr wrap="square">
            <a:spAutoFit/>
          </a:bodyPr>
          <a:lstStyle/>
          <a:p>
            <a:r>
              <a:rPr lang="en-US" dirty="0"/>
              <a:t>GuardDuty aligns findings using the MITRE ATT&amp;CK framework</a:t>
            </a:r>
          </a:p>
        </p:txBody>
      </p:sp>
    </p:spTree>
    <p:extLst>
      <p:ext uri="{BB962C8B-B14F-4D97-AF65-F5344CB8AC3E}">
        <p14:creationId xmlns:p14="http://schemas.microsoft.com/office/powerpoint/2010/main" val="20680691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sp>
        <p:nvSpPr>
          <p:cNvPr id="54" name="Text Placeholder 53">
            <a:extLst>
              <a:ext uri="{FF2B5EF4-FFF2-40B4-BE49-F238E27FC236}">
                <a16:creationId xmlns:a16="http://schemas.microsoft.com/office/drawing/2014/main" id="{A4509387-32AA-B5E2-4CC9-0C4FC8C07794}"/>
              </a:ext>
            </a:extLst>
          </p:cNvPr>
          <p:cNvSpPr>
            <a:spLocks noGrp="1"/>
          </p:cNvSpPr>
          <p:nvPr>
            <p:ph type="body" sz="quarter" idx="10"/>
          </p:nvPr>
        </p:nvSpPr>
        <p:spPr/>
        <p:txBody>
          <a:bodyPr/>
          <a:lstStyle/>
          <a:p>
            <a:r>
              <a:rPr lang="en-US" dirty="0"/>
              <a:t>Finding types</a:t>
            </a:r>
          </a:p>
        </p:txBody>
      </p:sp>
      <p:pic>
        <p:nvPicPr>
          <p:cNvPr id="22" name="Graphic 23">
            <a:extLst>
              <a:ext uri="{FF2B5EF4-FFF2-40B4-BE49-F238E27FC236}">
                <a16:creationId xmlns:a16="http://schemas.microsoft.com/office/drawing/2014/main" id="{9818D533-382B-6A00-AD1D-0D9F2F36A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196" y="2881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42D527A0-59BB-245A-C81B-C73C95C30EDA}"/>
              </a:ext>
            </a:extLst>
          </p:cNvPr>
          <p:cNvSpPr txBox="1">
            <a:spLocks noChangeArrowheads="1"/>
          </p:cNvSpPr>
          <p:nvPr/>
        </p:nvSpPr>
        <p:spPr bwMode="auto">
          <a:xfrm>
            <a:off x="380846" y="3642183"/>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26" name="Graphic 19">
            <a:extLst>
              <a:ext uri="{FF2B5EF4-FFF2-40B4-BE49-F238E27FC236}">
                <a16:creationId xmlns:a16="http://schemas.microsoft.com/office/drawing/2014/main" id="{FAA802A2-DE69-5F6D-9718-1E8875B7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015" y="28801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FA37AE07-112C-DD73-181E-2BF8AEE75BEC}"/>
              </a:ext>
            </a:extLst>
          </p:cNvPr>
          <p:cNvSpPr txBox="1">
            <a:spLocks noChangeArrowheads="1"/>
          </p:cNvSpPr>
          <p:nvPr/>
        </p:nvSpPr>
        <p:spPr bwMode="auto">
          <a:xfrm>
            <a:off x="3043715" y="36437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GuardDuty</a:t>
            </a:r>
          </a:p>
        </p:txBody>
      </p:sp>
      <p:sp>
        <p:nvSpPr>
          <p:cNvPr id="57" name="Round Single Corner Rectangle 56">
            <a:extLst>
              <a:ext uri="{FF2B5EF4-FFF2-40B4-BE49-F238E27FC236}">
                <a16:creationId xmlns:a16="http://schemas.microsoft.com/office/drawing/2014/main" id="{755B1793-B1EC-359F-9396-273184861C8D}"/>
              </a:ext>
            </a:extLst>
          </p:cNvPr>
          <p:cNvSpPr/>
          <p:nvPr/>
        </p:nvSpPr>
        <p:spPr>
          <a:xfrm>
            <a:off x="8325325" y="302415"/>
            <a:ext cx="1645920" cy="822960"/>
          </a:xfrm>
          <a:prstGeom prst="round1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Impact</a:t>
            </a:r>
          </a:p>
        </p:txBody>
      </p:sp>
      <p:sp>
        <p:nvSpPr>
          <p:cNvPr id="58" name="Rectangle 57">
            <a:extLst>
              <a:ext uri="{FF2B5EF4-FFF2-40B4-BE49-F238E27FC236}">
                <a16:creationId xmlns:a16="http://schemas.microsoft.com/office/drawing/2014/main" id="{0DB4B190-19A6-B554-3FB1-351B2FD97CE5}"/>
              </a:ext>
            </a:extLst>
          </p:cNvPr>
          <p:cNvSpPr/>
          <p:nvPr/>
        </p:nvSpPr>
        <p:spPr>
          <a:xfrm>
            <a:off x="8325325" y="1207450"/>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Execution</a:t>
            </a:r>
          </a:p>
        </p:txBody>
      </p:sp>
      <p:sp>
        <p:nvSpPr>
          <p:cNvPr id="59" name="Rectangle 58">
            <a:extLst>
              <a:ext uri="{FF2B5EF4-FFF2-40B4-BE49-F238E27FC236}">
                <a16:creationId xmlns:a16="http://schemas.microsoft.com/office/drawing/2014/main" id="{748B09CE-5167-B80B-7E73-37C583899134}"/>
              </a:ext>
            </a:extLst>
          </p:cNvPr>
          <p:cNvSpPr/>
          <p:nvPr/>
        </p:nvSpPr>
        <p:spPr>
          <a:xfrm>
            <a:off x="8325325" y="2112485"/>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Crypto</a:t>
            </a:r>
            <a:br>
              <a:rPr lang="en-US" dirty="0"/>
            </a:br>
            <a:r>
              <a:rPr lang="en-US" dirty="0"/>
              <a:t>Currency</a:t>
            </a:r>
          </a:p>
        </p:txBody>
      </p:sp>
      <p:sp>
        <p:nvSpPr>
          <p:cNvPr id="60" name="Rectangle 59">
            <a:extLst>
              <a:ext uri="{FF2B5EF4-FFF2-40B4-BE49-F238E27FC236}">
                <a16:creationId xmlns:a16="http://schemas.microsoft.com/office/drawing/2014/main" id="{77E0EE0A-A4EA-6A4B-976D-AB144864BCB1}"/>
              </a:ext>
            </a:extLst>
          </p:cNvPr>
          <p:cNvSpPr/>
          <p:nvPr/>
        </p:nvSpPr>
        <p:spPr>
          <a:xfrm>
            <a:off x="8325325" y="3017520"/>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Backdoor</a:t>
            </a:r>
          </a:p>
        </p:txBody>
      </p:sp>
      <p:sp>
        <p:nvSpPr>
          <p:cNvPr id="61" name="Rectangle 60">
            <a:extLst>
              <a:ext uri="{FF2B5EF4-FFF2-40B4-BE49-F238E27FC236}">
                <a16:creationId xmlns:a16="http://schemas.microsoft.com/office/drawing/2014/main" id="{6CD11F7F-EF4E-D615-0AC1-99F120498D55}"/>
              </a:ext>
            </a:extLst>
          </p:cNvPr>
          <p:cNvSpPr/>
          <p:nvPr/>
        </p:nvSpPr>
        <p:spPr>
          <a:xfrm>
            <a:off x="8325325" y="3922555"/>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Unauthorized </a:t>
            </a:r>
            <a:br>
              <a:rPr lang="en-US" dirty="0"/>
            </a:br>
            <a:r>
              <a:rPr lang="en-US" dirty="0"/>
              <a:t>Access</a:t>
            </a:r>
          </a:p>
        </p:txBody>
      </p:sp>
      <p:sp>
        <p:nvSpPr>
          <p:cNvPr id="62" name="Rectangle 61">
            <a:extLst>
              <a:ext uri="{FF2B5EF4-FFF2-40B4-BE49-F238E27FC236}">
                <a16:creationId xmlns:a16="http://schemas.microsoft.com/office/drawing/2014/main" id="{B7E6B93E-00F1-9293-6491-C19BF0589697}"/>
              </a:ext>
            </a:extLst>
          </p:cNvPr>
          <p:cNvSpPr/>
          <p:nvPr/>
        </p:nvSpPr>
        <p:spPr>
          <a:xfrm>
            <a:off x="8325325" y="4827590"/>
            <a:ext cx="1645920" cy="82296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Privileged</a:t>
            </a:r>
            <a:br>
              <a:rPr lang="en-US" dirty="0"/>
            </a:br>
            <a:r>
              <a:rPr lang="en-US" dirty="0"/>
              <a:t>Escalation</a:t>
            </a:r>
          </a:p>
        </p:txBody>
      </p:sp>
      <p:grpSp>
        <p:nvGrpSpPr>
          <p:cNvPr id="70" name="Group 69">
            <a:extLst>
              <a:ext uri="{FF2B5EF4-FFF2-40B4-BE49-F238E27FC236}">
                <a16:creationId xmlns:a16="http://schemas.microsoft.com/office/drawing/2014/main" id="{579BFEF1-A0E6-D7E9-9633-A5D0143E325D}"/>
              </a:ext>
            </a:extLst>
          </p:cNvPr>
          <p:cNvGrpSpPr/>
          <p:nvPr/>
        </p:nvGrpSpPr>
        <p:grpSpPr>
          <a:xfrm>
            <a:off x="8325325" y="5732625"/>
            <a:ext cx="1645920" cy="905035"/>
            <a:chOff x="6480431" y="5732625"/>
            <a:chExt cx="1645920" cy="905035"/>
          </a:xfrm>
        </p:grpSpPr>
        <p:sp>
          <p:nvSpPr>
            <p:cNvPr id="65" name="Round Single Corner Rectangle 64">
              <a:extLst>
                <a:ext uri="{FF2B5EF4-FFF2-40B4-BE49-F238E27FC236}">
                  <a16:creationId xmlns:a16="http://schemas.microsoft.com/office/drawing/2014/main" id="{BA8C8915-A7CA-14C6-E4BA-44E35BD4B84F}"/>
                </a:ext>
              </a:extLst>
            </p:cNvPr>
            <p:cNvSpPr/>
            <p:nvPr/>
          </p:nvSpPr>
          <p:spPr>
            <a:xfrm flipH="1" flipV="1">
              <a:off x="6480431" y="5732625"/>
              <a:ext cx="1645920" cy="822960"/>
            </a:xfrm>
            <a:prstGeom prst="round1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ctr"/>
              <a:endParaRPr lang="en-US" dirty="0"/>
            </a:p>
          </p:txBody>
        </p:sp>
        <p:sp>
          <p:nvSpPr>
            <p:cNvPr id="67" name="TextBox 66">
              <a:extLst>
                <a:ext uri="{FF2B5EF4-FFF2-40B4-BE49-F238E27FC236}">
                  <a16:creationId xmlns:a16="http://schemas.microsoft.com/office/drawing/2014/main" id="{1747F6B0-0158-1D77-A19B-0D4AE073CC8A}"/>
                </a:ext>
              </a:extLst>
            </p:cNvPr>
            <p:cNvSpPr txBox="1"/>
            <p:nvPr/>
          </p:nvSpPr>
          <p:spPr>
            <a:xfrm>
              <a:off x="6480431" y="5814700"/>
              <a:ext cx="1645920" cy="822960"/>
            </a:xfrm>
            <a:prstGeom prst="rect">
              <a:avLst/>
            </a:prstGeom>
            <a:noFill/>
          </p:spPr>
          <p:txBody>
            <a:bodyPr wrap="square" lIns="0" rIns="0" rtlCol="0">
              <a:spAutoFit/>
            </a:bodyPr>
            <a:lstStyle/>
            <a:p>
              <a:pPr algn="ctr"/>
              <a:r>
                <a:rPr lang="en-US" dirty="0"/>
                <a:t>Unauthorized </a:t>
              </a:r>
              <a:br>
                <a:rPr lang="en-US" dirty="0"/>
              </a:br>
              <a:r>
                <a:rPr lang="en-US" dirty="0"/>
                <a:t>Access</a:t>
              </a:r>
            </a:p>
          </p:txBody>
        </p:sp>
      </p:grpSp>
      <p:cxnSp>
        <p:nvCxnSpPr>
          <p:cNvPr id="72" name="Straight Arrow Connector 71">
            <a:extLst>
              <a:ext uri="{FF2B5EF4-FFF2-40B4-BE49-F238E27FC236}">
                <a16:creationId xmlns:a16="http://schemas.microsoft.com/office/drawing/2014/main" id="{5D5C07F6-3783-551D-421C-F237DBCE2038}"/>
              </a:ext>
            </a:extLst>
          </p:cNvPr>
          <p:cNvCxnSpPr>
            <a:stCxn id="22" idx="3"/>
            <a:endCxn id="26" idx="1"/>
          </p:cNvCxnSpPr>
          <p:nvPr/>
        </p:nvCxnSpPr>
        <p:spPr>
          <a:xfrm flipV="1">
            <a:off x="1911196" y="3261183"/>
            <a:ext cx="1881819" cy="1588"/>
          </a:xfrm>
          <a:prstGeom prst="straightConnector1">
            <a:avLst/>
          </a:prstGeom>
          <a:ln w="25400" cap="rnd">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70FEAC2-809B-8775-75E3-01876D36C3B1}"/>
              </a:ext>
            </a:extLst>
          </p:cNvPr>
          <p:cNvCxnSpPr>
            <a:stCxn id="26" idx="3"/>
            <a:endCxn id="57" idx="1"/>
          </p:cNvCxnSpPr>
          <p:nvPr/>
        </p:nvCxnSpPr>
        <p:spPr>
          <a:xfrm flipV="1">
            <a:off x="4555015" y="713895"/>
            <a:ext cx="3770310" cy="2547288"/>
          </a:xfrm>
          <a:prstGeom prst="straightConnector1">
            <a:avLst/>
          </a:prstGeom>
          <a:ln w="19050" cap="rnd">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A4191C4-33C3-6ECA-7016-6EF0804AF109}"/>
              </a:ext>
            </a:extLst>
          </p:cNvPr>
          <p:cNvCxnSpPr>
            <a:stCxn id="26" idx="3"/>
            <a:endCxn id="58" idx="1"/>
          </p:cNvCxnSpPr>
          <p:nvPr/>
        </p:nvCxnSpPr>
        <p:spPr>
          <a:xfrm flipV="1">
            <a:off x="4555015" y="1618930"/>
            <a:ext cx="3770310" cy="1642253"/>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93F4DF4-AFBA-856C-E619-F45C46610E01}"/>
              </a:ext>
            </a:extLst>
          </p:cNvPr>
          <p:cNvCxnSpPr>
            <a:stCxn id="26" idx="3"/>
            <a:endCxn id="59" idx="1"/>
          </p:cNvCxnSpPr>
          <p:nvPr/>
        </p:nvCxnSpPr>
        <p:spPr>
          <a:xfrm flipV="1">
            <a:off x="4555015" y="2523965"/>
            <a:ext cx="3770310" cy="737218"/>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CB5AEE3-3F23-83C8-5A04-8D6AAC1CF58E}"/>
              </a:ext>
            </a:extLst>
          </p:cNvPr>
          <p:cNvCxnSpPr>
            <a:stCxn id="26" idx="3"/>
            <a:endCxn id="60" idx="1"/>
          </p:cNvCxnSpPr>
          <p:nvPr/>
        </p:nvCxnSpPr>
        <p:spPr>
          <a:xfrm>
            <a:off x="4555015" y="3261183"/>
            <a:ext cx="3770310" cy="167817"/>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D30CEA2-8A8D-BAA9-E69F-36D0E111F48F}"/>
              </a:ext>
            </a:extLst>
          </p:cNvPr>
          <p:cNvCxnSpPr>
            <a:stCxn id="26" idx="3"/>
            <a:endCxn id="61" idx="1"/>
          </p:cNvCxnSpPr>
          <p:nvPr/>
        </p:nvCxnSpPr>
        <p:spPr>
          <a:xfrm>
            <a:off x="4555015" y="3261183"/>
            <a:ext cx="3770310" cy="1072852"/>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AB392148-9D55-30CA-99D8-745EB304AC0B}"/>
              </a:ext>
            </a:extLst>
          </p:cNvPr>
          <p:cNvCxnSpPr>
            <a:stCxn id="26" idx="3"/>
            <a:endCxn id="62" idx="1"/>
          </p:cNvCxnSpPr>
          <p:nvPr/>
        </p:nvCxnSpPr>
        <p:spPr>
          <a:xfrm>
            <a:off x="4555015" y="3261183"/>
            <a:ext cx="3770310" cy="1977887"/>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510019F-45F1-D894-0C60-3B7841050B68}"/>
              </a:ext>
            </a:extLst>
          </p:cNvPr>
          <p:cNvCxnSpPr>
            <a:cxnSpLocks/>
            <a:stCxn id="26" idx="3"/>
            <a:endCxn id="67" idx="1"/>
          </p:cNvCxnSpPr>
          <p:nvPr/>
        </p:nvCxnSpPr>
        <p:spPr>
          <a:xfrm>
            <a:off x="4555015" y="3261183"/>
            <a:ext cx="3770310" cy="2964997"/>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679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6" grpId="0"/>
      <p:bldP spid="57" grpId="0" animBg="1"/>
      <p:bldP spid="58" grpId="0" animBg="1"/>
      <p:bldP spid="59" grpId="0" animBg="1"/>
      <p:bldP spid="60" grpId="0" animBg="1"/>
      <p:bldP spid="61" grpId="0" animBg="1"/>
      <p:bldP spid="6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DFEAD-E969-4974-9EB5-645B1CEE9E39}"/>
              </a:ext>
            </a:extLst>
          </p:cNvPr>
          <p:cNvSpPr>
            <a:spLocks noGrp="1"/>
          </p:cNvSpPr>
          <p:nvPr>
            <p:ph type="title"/>
          </p:nvPr>
        </p:nvSpPr>
        <p:spPr/>
        <p:txBody>
          <a:bodyPr/>
          <a:lstStyle/>
          <a:p>
            <a:r>
              <a:rPr lang="en-US" dirty="0"/>
              <a:t>EKS Runtime Monitoring</a:t>
            </a:r>
          </a:p>
        </p:txBody>
      </p:sp>
      <p:sp>
        <p:nvSpPr>
          <p:cNvPr id="54" name="Text Placeholder 53">
            <a:extLst>
              <a:ext uri="{FF2B5EF4-FFF2-40B4-BE49-F238E27FC236}">
                <a16:creationId xmlns:a16="http://schemas.microsoft.com/office/drawing/2014/main" id="{A4509387-32AA-B5E2-4CC9-0C4FC8C07794}"/>
              </a:ext>
            </a:extLst>
          </p:cNvPr>
          <p:cNvSpPr>
            <a:spLocks noGrp="1"/>
          </p:cNvSpPr>
          <p:nvPr>
            <p:ph type="body" sz="quarter" idx="10"/>
          </p:nvPr>
        </p:nvSpPr>
        <p:spPr/>
        <p:txBody>
          <a:bodyPr/>
          <a:lstStyle/>
          <a:p>
            <a:r>
              <a:rPr lang="en-US" dirty="0"/>
              <a:t>Finding types</a:t>
            </a:r>
          </a:p>
        </p:txBody>
      </p:sp>
      <p:pic>
        <p:nvPicPr>
          <p:cNvPr id="22" name="Graphic 23">
            <a:extLst>
              <a:ext uri="{FF2B5EF4-FFF2-40B4-BE49-F238E27FC236}">
                <a16:creationId xmlns:a16="http://schemas.microsoft.com/office/drawing/2014/main" id="{9818D533-382B-6A00-AD1D-0D9F2F36A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196" y="288177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42D527A0-59BB-245A-C81B-C73C95C30EDA}"/>
              </a:ext>
            </a:extLst>
          </p:cNvPr>
          <p:cNvSpPr txBox="1">
            <a:spLocks noChangeArrowheads="1"/>
          </p:cNvSpPr>
          <p:nvPr/>
        </p:nvSpPr>
        <p:spPr bwMode="auto">
          <a:xfrm>
            <a:off x="380846" y="3642183"/>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Elastic Kubernetes Service (Amazon EKS)</a:t>
            </a:r>
          </a:p>
        </p:txBody>
      </p:sp>
      <p:pic>
        <p:nvPicPr>
          <p:cNvPr id="26" name="Graphic 19">
            <a:extLst>
              <a:ext uri="{FF2B5EF4-FFF2-40B4-BE49-F238E27FC236}">
                <a16:creationId xmlns:a16="http://schemas.microsoft.com/office/drawing/2014/main" id="{FAA802A2-DE69-5F6D-9718-1E8875B7E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3015" y="288018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2">
            <a:extLst>
              <a:ext uri="{FF2B5EF4-FFF2-40B4-BE49-F238E27FC236}">
                <a16:creationId xmlns:a16="http://schemas.microsoft.com/office/drawing/2014/main" id="{FA37AE07-112C-DD73-181E-2BF8AEE75BEC}"/>
              </a:ext>
            </a:extLst>
          </p:cNvPr>
          <p:cNvSpPr txBox="1">
            <a:spLocks noChangeArrowheads="1"/>
          </p:cNvSpPr>
          <p:nvPr/>
        </p:nvSpPr>
        <p:spPr bwMode="auto">
          <a:xfrm>
            <a:off x="3043715" y="3643770"/>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mazon Ember" panose="020B0603020204020204" pitchFamily="34" charset="0"/>
                <a:ea typeface="Amazon Ember" panose="020B0603020204020204" pitchFamily="34" charset="0"/>
                <a:cs typeface="Amazon Ember" panose="020B0603020204020204" pitchFamily="34" charset="0"/>
              </a:rPr>
              <a:t>Amazon GuardDuty</a:t>
            </a:r>
          </a:p>
        </p:txBody>
      </p:sp>
      <p:sp>
        <p:nvSpPr>
          <p:cNvPr id="57" name="Round Single Corner Rectangle 56">
            <a:extLst>
              <a:ext uri="{FF2B5EF4-FFF2-40B4-BE49-F238E27FC236}">
                <a16:creationId xmlns:a16="http://schemas.microsoft.com/office/drawing/2014/main" id="{755B1793-B1EC-359F-9396-273184861C8D}"/>
              </a:ext>
            </a:extLst>
          </p:cNvPr>
          <p:cNvSpPr/>
          <p:nvPr/>
        </p:nvSpPr>
        <p:spPr>
          <a:xfrm>
            <a:off x="8325325" y="302415"/>
            <a:ext cx="1645920" cy="822960"/>
          </a:xfrm>
          <a:prstGeom prst="round1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Impact</a:t>
            </a:r>
          </a:p>
        </p:txBody>
      </p:sp>
      <p:cxnSp>
        <p:nvCxnSpPr>
          <p:cNvPr id="72" name="Straight Arrow Connector 71">
            <a:extLst>
              <a:ext uri="{FF2B5EF4-FFF2-40B4-BE49-F238E27FC236}">
                <a16:creationId xmlns:a16="http://schemas.microsoft.com/office/drawing/2014/main" id="{5D5C07F6-3783-551D-421C-F237DBCE2038}"/>
              </a:ext>
            </a:extLst>
          </p:cNvPr>
          <p:cNvCxnSpPr>
            <a:stCxn id="22" idx="3"/>
            <a:endCxn id="26" idx="1"/>
          </p:cNvCxnSpPr>
          <p:nvPr/>
        </p:nvCxnSpPr>
        <p:spPr>
          <a:xfrm flipV="1">
            <a:off x="1911196" y="3261183"/>
            <a:ext cx="1881819" cy="1588"/>
          </a:xfrm>
          <a:prstGeom prst="straightConnector1">
            <a:avLst/>
          </a:prstGeom>
          <a:ln w="25400" cap="rnd">
            <a:solidFill>
              <a:schemeClr val="tx1"/>
            </a:solidFill>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70FEAC2-809B-8775-75E3-01876D36C3B1}"/>
              </a:ext>
            </a:extLst>
          </p:cNvPr>
          <p:cNvCxnSpPr>
            <a:stCxn id="26" idx="3"/>
            <a:endCxn id="57" idx="1"/>
          </p:cNvCxnSpPr>
          <p:nvPr/>
        </p:nvCxnSpPr>
        <p:spPr>
          <a:xfrm flipV="1">
            <a:off x="4555015" y="713895"/>
            <a:ext cx="3770310" cy="2547288"/>
          </a:xfrm>
          <a:prstGeom prst="straightConnector1">
            <a:avLst/>
          </a:prstGeom>
          <a:ln w="19050" cap="rnd">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2E7F21-1876-9A8A-73AC-AE02D5FD1D5D}"/>
              </a:ext>
            </a:extLst>
          </p:cNvPr>
          <p:cNvSpPr txBox="1"/>
          <p:nvPr/>
        </p:nvSpPr>
        <p:spPr>
          <a:xfrm>
            <a:off x="5777451" y="3261183"/>
            <a:ext cx="6033703" cy="1846659"/>
          </a:xfrm>
          <a:prstGeom prst="rect">
            <a:avLst/>
          </a:prstGeom>
          <a:noFill/>
        </p:spPr>
        <p:txBody>
          <a:bodyPr wrap="none" lIns="0" rIns="0" rtlCol="0">
            <a:spAutoFit/>
          </a:bodyPr>
          <a:lstStyle/>
          <a:p>
            <a:r>
              <a:rPr lang="en-US" sz="2400" dirty="0">
                <a:solidFill>
                  <a:schemeClr val="accent4"/>
                </a:solidFill>
              </a:rPr>
              <a:t>Impact</a:t>
            </a: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Impact:Runtime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AbusedDomainRequest.Reputation</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Impact:Runtime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BitcoinDomainRequest.Reputation</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Impact:Runtime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MaliciousDomainRequest.Reputation</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Impact:Runtime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SuspiciousDomainRequest.Reputation</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a:p>
            <a:pPr marL="285750" indent="-285750">
              <a:buFont typeface="Arial" panose="020B0604020202020204" pitchFamily="34" charset="0"/>
              <a:buChar char="•"/>
            </a:pP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Impact:Runtime</a:t>
            </a:r>
            <a:r>
              <a:rPr lang="en-US" sz="1800" dirty="0">
                <a:latin typeface="Amazon Ember Mono" panose="020B0509020204020204" pitchFamily="49" charset="0"/>
                <a:ea typeface="Amazon Ember Mono" panose="020B0509020204020204" pitchFamily="49" charset="0"/>
                <a:cs typeface="Amazon Ember Mono" panose="020B0509020204020204" pitchFamily="49" charset="0"/>
              </a:rPr>
              <a:t>/</a:t>
            </a:r>
            <a:r>
              <a:rPr lang="en-US" sz="1800" dirty="0" err="1">
                <a:latin typeface="Amazon Ember Mono" panose="020B0509020204020204" pitchFamily="49" charset="0"/>
                <a:ea typeface="Amazon Ember Mono" panose="020B0509020204020204" pitchFamily="49" charset="0"/>
                <a:cs typeface="Amazon Ember Mono" panose="020B0509020204020204" pitchFamily="49" charset="0"/>
              </a:rPr>
              <a:t>CryptoMinerExecuted</a:t>
            </a:r>
            <a:endParaRPr lang="en-US" sz="1800" dirty="0">
              <a:latin typeface="Amazon Ember Mono" panose="020B0509020204020204" pitchFamily="49" charset="0"/>
              <a:ea typeface="Amazon Ember Mono" panose="020B0509020204020204" pitchFamily="49" charset="0"/>
              <a:cs typeface="Amazon Ember Mono" panose="020B0509020204020204" pitchFamily="49" charset="0"/>
            </a:endParaRPr>
          </a:p>
        </p:txBody>
      </p:sp>
    </p:spTree>
    <p:extLst>
      <p:ext uri="{BB962C8B-B14F-4D97-AF65-F5344CB8AC3E}">
        <p14:creationId xmlns:p14="http://schemas.microsoft.com/office/powerpoint/2010/main" val="3190946985"/>
      </p:ext>
    </p:extLst>
  </p:cSld>
  <p:clrMapOvr>
    <a:masterClrMapping/>
  </p:clrMapOvr>
  <p:transition>
    <p:fade/>
  </p:transition>
</p:sld>
</file>

<file path=ppt/theme/theme1.xml><?xml version="1.0" encoding="utf-8"?>
<a:theme xmlns:a="http://schemas.openxmlformats.org/drawingml/2006/main" name="AWS 3P Events – color set 04">
  <a:themeElements>
    <a:clrScheme name="Summits 2023">
      <a:dk1>
        <a:srgbClr val="000000"/>
      </a:dk1>
      <a:lt1>
        <a:srgbClr val="FFFFFF"/>
      </a:lt1>
      <a:dk2>
        <a:srgbClr val="232F3E"/>
      </a:dk2>
      <a:lt2>
        <a:srgbClr val="F2F4F4"/>
      </a:lt2>
      <a:accent1>
        <a:srgbClr val="2074D5"/>
      </a:accent1>
      <a:accent2>
        <a:srgbClr val="F46EBB"/>
      </a:accent2>
      <a:accent3>
        <a:srgbClr val="FFAD97"/>
      </a:accent3>
      <a:accent4>
        <a:srgbClr val="FF9900"/>
      </a:accent4>
      <a:accent5>
        <a:srgbClr val="7CE8F4"/>
      </a:accent5>
      <a:accent6>
        <a:srgbClr val="003181"/>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3" id="{8C149D03-FC22-4D89-BD8A-8FB1EBE01160}" vid="{DF188D07-C2DE-4F27-A2AB-B039BA0CFAC2}"/>
    </a:ext>
  </a:extLst>
</a:theme>
</file>

<file path=ppt/theme/theme2.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AWSBrand_3PEventPPT_Set04_2024</Template>
  <TotalTime>4534</TotalTime>
  <Words>1526</Words>
  <Application>Microsoft Macintosh PowerPoint</Application>
  <PresentationFormat>Widescreen</PresentationFormat>
  <Paragraphs>240</Paragraphs>
  <Slides>31</Slides>
  <Notes>3</Notes>
  <HiddenSlides>8</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Calibri Light</vt:lpstr>
      <vt:lpstr>Lucida Console</vt:lpstr>
      <vt:lpstr>Calibri</vt:lpstr>
      <vt:lpstr>Wingdings</vt:lpstr>
      <vt:lpstr>Amazon Ember Display Heavy</vt:lpstr>
      <vt:lpstr>Amazon Ember Heavy</vt:lpstr>
      <vt:lpstr>Amazon Ember Medium</vt:lpstr>
      <vt:lpstr>Arial</vt:lpstr>
      <vt:lpstr>Amazon Ember</vt:lpstr>
      <vt:lpstr>Amazon Ember Display</vt:lpstr>
      <vt:lpstr>Amazon Ember Light</vt:lpstr>
      <vt:lpstr>Amazon Ember Mono</vt:lpstr>
      <vt:lpstr>Arial</vt:lpstr>
      <vt:lpstr>AWS 3P Events – color set 04</vt:lpstr>
      <vt:lpstr>Kubernetes Threat Detection in Multiple Layers</vt:lpstr>
      <vt:lpstr>Amazon GuardDuty</vt:lpstr>
      <vt:lpstr>GuardDuty use cases</vt:lpstr>
      <vt:lpstr>Detect threats at each layer of Kubernetes</vt:lpstr>
      <vt:lpstr>One-click enablement </vt:lpstr>
      <vt:lpstr>Simplified organization-wide coverage </vt:lpstr>
      <vt:lpstr>EKS Audit Log Monitoring</vt:lpstr>
      <vt:lpstr>EKS Runtime Monitoring</vt:lpstr>
      <vt:lpstr>EKS Runtime Monitoring</vt:lpstr>
      <vt:lpstr>EKS Runtime Monitoring</vt:lpstr>
      <vt:lpstr>EKS Runtime Monitoring</vt:lpstr>
      <vt:lpstr>EKS Runtime Monitoring</vt:lpstr>
      <vt:lpstr>EKS Runtime Monitoring</vt:lpstr>
      <vt:lpstr>EKS Runtime Monitoring</vt:lpstr>
      <vt:lpstr>EKS Runtime Monitoring</vt:lpstr>
      <vt:lpstr>EKS Runtime Monitoring</vt:lpstr>
      <vt:lpstr>EKS Runtime Monitoring</vt:lpstr>
      <vt:lpstr>GuardDuty Malware Protection</vt:lpstr>
      <vt:lpstr>GuardDuty Malware Protection</vt:lpstr>
      <vt:lpstr>GuardDuty Malware Protection</vt:lpstr>
      <vt:lpstr>Demo</vt:lpstr>
      <vt:lpstr>PowerPoint Presentation</vt:lpstr>
      <vt:lpstr>Get started</vt:lpstr>
      <vt:lpstr>Thank you</vt:lpstr>
      <vt:lpstr>Appendix</vt:lpstr>
      <vt:lpstr>Amazon Detective</vt:lpstr>
      <vt:lpstr>Detective benefits</vt:lpstr>
      <vt:lpstr>Security behavior graph</vt:lpstr>
      <vt:lpstr>Determine Potential Security Issues</vt:lpstr>
      <vt:lpstr>Summarize Security Relationships</vt:lpstr>
      <vt:lpstr>Investigate and Respond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this event template</dc:title>
  <dc:creator>Seeley, Erin</dc:creator>
  <cp:lastModifiedBy>Microsoft Office User</cp:lastModifiedBy>
  <cp:revision>15</cp:revision>
  <dcterms:created xsi:type="dcterms:W3CDTF">2024-02-14T17:05:25Z</dcterms:created>
  <dcterms:modified xsi:type="dcterms:W3CDTF">2024-03-11T15:56:28Z</dcterms:modified>
</cp:coreProperties>
</file>